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6" r:id="rId1"/>
    <p:sldMasterId id="2147483858" r:id="rId2"/>
  </p:sldMasterIdLst>
  <p:notesMasterIdLst>
    <p:notesMasterId r:id="rId54"/>
  </p:notesMasterIdLst>
  <p:handoutMasterIdLst>
    <p:handoutMasterId r:id="rId55"/>
  </p:handoutMasterIdLst>
  <p:sldIdLst>
    <p:sldId id="257" r:id="rId3"/>
    <p:sldId id="428" r:id="rId4"/>
    <p:sldId id="258" r:id="rId5"/>
    <p:sldId id="425" r:id="rId6"/>
    <p:sldId id="416" r:id="rId7"/>
    <p:sldId id="417" r:id="rId8"/>
    <p:sldId id="418" r:id="rId9"/>
    <p:sldId id="419" r:id="rId10"/>
    <p:sldId id="430" r:id="rId11"/>
    <p:sldId id="421" r:id="rId12"/>
    <p:sldId id="264" r:id="rId13"/>
    <p:sldId id="280" r:id="rId14"/>
    <p:sldId id="282" r:id="rId15"/>
    <p:sldId id="274" r:id="rId16"/>
    <p:sldId id="271" r:id="rId17"/>
    <p:sldId id="422" r:id="rId18"/>
    <p:sldId id="412" r:id="rId19"/>
    <p:sldId id="413" r:id="rId20"/>
    <p:sldId id="409" r:id="rId21"/>
    <p:sldId id="410" r:id="rId22"/>
    <p:sldId id="411" r:id="rId23"/>
    <p:sldId id="394" r:id="rId24"/>
    <p:sldId id="272" r:id="rId25"/>
    <p:sldId id="400" r:id="rId26"/>
    <p:sldId id="401" r:id="rId27"/>
    <p:sldId id="402" r:id="rId28"/>
    <p:sldId id="403" r:id="rId29"/>
    <p:sldId id="377" r:id="rId30"/>
    <p:sldId id="376" r:id="rId31"/>
    <p:sldId id="395" r:id="rId32"/>
    <p:sldId id="396" r:id="rId33"/>
    <p:sldId id="397" r:id="rId34"/>
    <p:sldId id="398" r:id="rId35"/>
    <p:sldId id="381" r:id="rId36"/>
    <p:sldId id="382" r:id="rId37"/>
    <p:sldId id="383" r:id="rId38"/>
    <p:sldId id="399" r:id="rId39"/>
    <p:sldId id="385" r:id="rId40"/>
    <p:sldId id="386" r:id="rId41"/>
    <p:sldId id="384" r:id="rId42"/>
    <p:sldId id="404" r:id="rId43"/>
    <p:sldId id="427" r:id="rId44"/>
    <p:sldId id="352" r:id="rId45"/>
    <p:sldId id="349" r:id="rId46"/>
    <p:sldId id="353" r:id="rId47"/>
    <p:sldId id="350" r:id="rId48"/>
    <p:sldId id="355" r:id="rId49"/>
    <p:sldId id="354" r:id="rId50"/>
    <p:sldId id="275" r:id="rId51"/>
    <p:sldId id="406" r:id="rId52"/>
    <p:sldId id="263" r:id="rId53"/>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ＭＳ Ｐゴシック" charset="-128"/>
        <a:cs typeface="+mn-cs"/>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Dulvy" initials="ND"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500DB"/>
    <a:srgbClr val="1D7F6C"/>
    <a:srgbClr val="1C6D59"/>
    <a:srgbClr val="1E7E6C"/>
    <a:srgbClr val="94C34E"/>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279" autoAdjust="0"/>
    <p:restoredTop sz="95352" autoAdjust="0"/>
  </p:normalViewPr>
  <p:slideViewPr>
    <p:cSldViewPr>
      <p:cViewPr varScale="1">
        <p:scale>
          <a:sx n="113" d="100"/>
          <a:sy n="113" d="100"/>
        </p:scale>
        <p:origin x="1240" y="176"/>
      </p:cViewPr>
      <p:guideLst>
        <p:guide orient="horz" pos="2160"/>
        <p:guide pos="2880"/>
      </p:guideLst>
    </p:cSldViewPr>
  </p:slideViewPr>
  <p:outlineViewPr>
    <p:cViewPr>
      <p:scale>
        <a:sx n="33" d="100"/>
        <a:sy n="33" d="100"/>
      </p:scale>
      <p:origin x="3640" y="11048"/>
    </p:cViewPr>
  </p:outlineViewPr>
  <p:notesTextViewPr>
    <p:cViewPr>
      <p:scale>
        <a:sx n="100" d="100"/>
        <a:sy n="100" d="100"/>
      </p:scale>
      <p:origin x="0" y="0"/>
    </p:cViewPr>
  </p:notesTextViewPr>
  <p:sorterViewPr>
    <p:cViewPr>
      <p:scale>
        <a:sx n="81" d="100"/>
        <a:sy n="81"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handoutMaster" Target="handoutMasters/handout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0-01-04T12:45:51.218" idx="1">
    <p:pos x="788" y="1031"/>
    <p:text>Give  afive point summary to foreshadow lecture</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A4D877A5-8F92-47BA-92E9-1A285AD4A964}" type="datetimeFigureOut">
              <a:rPr lang="en-US" smtClean="0"/>
              <a:pPr/>
              <a:t>10/11/23</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452F2D31-EB87-4A3E-A329-A8BDE4A63AFC}" type="slidenum">
              <a:rPr lang="en-US" smtClean="0"/>
              <a:pPr/>
              <a:t>‹#›</a:t>
            </a:fld>
            <a:endParaRPr lang="en-US"/>
          </a:p>
        </p:txBody>
      </p:sp>
    </p:spTree>
    <p:extLst>
      <p:ext uri="{BB962C8B-B14F-4D97-AF65-F5344CB8AC3E}">
        <p14:creationId xmlns:p14="http://schemas.microsoft.com/office/powerpoint/2010/main" val="12921584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atin typeface="Arial" pitchFamily="-112" charset="0"/>
                <a:ea typeface="+mn-ea"/>
              </a:defRPr>
            </a:lvl1pPr>
          </a:lstStyle>
          <a:p>
            <a:pPr>
              <a:defRPr/>
            </a:pPr>
            <a:endParaRPr lang="en-AU"/>
          </a:p>
        </p:txBody>
      </p:sp>
      <p:sp>
        <p:nvSpPr>
          <p:cNvPr id="3" name="Date Placeholder 2"/>
          <p:cNvSpPr>
            <a:spLocks noGrp="1"/>
          </p:cNvSpPr>
          <p:nvPr>
            <p:ph type="dt" idx="1"/>
          </p:nvPr>
        </p:nvSpPr>
        <p:spPr>
          <a:xfrm>
            <a:off x="4143587" y="0"/>
            <a:ext cx="3169920" cy="480060"/>
          </a:xfrm>
          <a:prstGeom prst="rect">
            <a:avLst/>
          </a:prstGeom>
        </p:spPr>
        <p:txBody>
          <a:bodyPr vert="horz" wrap="square" lIns="96661" tIns="48331" rIns="96661" bIns="48331" numCol="1" anchor="t" anchorCtr="0" compatLnSpc="1">
            <a:prstTxWarp prst="textNoShape">
              <a:avLst/>
            </a:prstTxWarp>
          </a:bodyPr>
          <a:lstStyle>
            <a:lvl1pPr algn="r">
              <a:defRPr sz="1300"/>
            </a:lvl1pPr>
          </a:lstStyle>
          <a:p>
            <a:pPr>
              <a:defRPr/>
            </a:pPr>
            <a:fld id="{006C6824-E53C-4579-AC79-F778EE8D4F8D}" type="datetime1">
              <a:rPr lang="en-AU"/>
              <a:pPr>
                <a:defRPr/>
              </a:pPr>
              <a:t>11/10/2023</a:t>
            </a:fld>
            <a:endParaRPr lang="en-AU"/>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pPr lvl="0"/>
            <a:endParaRPr lang="en-AU" noProof="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AU" noProof="0"/>
              <a:t>Click to 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atin typeface="Arial" pitchFamily="-112" charset="0"/>
                <a:ea typeface="+mn-ea"/>
              </a:defRPr>
            </a:lvl1pPr>
          </a:lstStyle>
          <a:p>
            <a:pPr>
              <a:defRPr/>
            </a:pPr>
            <a:endParaRPr lang="en-AU"/>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wrap="square" lIns="96661" tIns="48331" rIns="96661" bIns="48331" numCol="1" anchor="b" anchorCtr="0" compatLnSpc="1">
            <a:prstTxWarp prst="textNoShape">
              <a:avLst/>
            </a:prstTxWarp>
          </a:bodyPr>
          <a:lstStyle>
            <a:lvl1pPr algn="r">
              <a:defRPr sz="1300"/>
            </a:lvl1pPr>
          </a:lstStyle>
          <a:p>
            <a:pPr>
              <a:defRPr/>
            </a:pPr>
            <a:fld id="{D6813367-B3AC-4A30-9366-F47E350F937F}" type="slidenum">
              <a:rPr lang="en-AU"/>
              <a:pPr>
                <a:defRPr/>
              </a:pPr>
              <a:t>‹#›</a:t>
            </a:fld>
            <a:endParaRPr lang="en-AU"/>
          </a:p>
        </p:txBody>
      </p:sp>
    </p:spTree>
    <p:extLst>
      <p:ext uri="{BB962C8B-B14F-4D97-AF65-F5344CB8AC3E}">
        <p14:creationId xmlns:p14="http://schemas.microsoft.com/office/powerpoint/2010/main" val="1189721796"/>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p:spPr>
      </p:sp>
      <p:sp>
        <p:nvSpPr>
          <p:cNvPr id="1177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AU"/>
          </a:p>
        </p:txBody>
      </p:sp>
      <p:sp>
        <p:nvSpPr>
          <p:cNvPr id="117764" name="Slide Number Placeholder 3"/>
          <p:cNvSpPr>
            <a:spLocks noGrp="1"/>
          </p:cNvSpPr>
          <p:nvPr>
            <p:ph type="sldNum" sz="quarter" idx="5"/>
          </p:nvPr>
        </p:nvSpPr>
        <p:spPr bwMode="auto">
          <a:noFill/>
          <a:ln>
            <a:miter lim="800000"/>
            <a:headEnd/>
            <a:tailEnd/>
          </a:ln>
        </p:spPr>
        <p:txBody>
          <a:bodyPr/>
          <a:lstStyle/>
          <a:p>
            <a:fld id="{48921D4F-2FCB-4012-B52C-3B54DDCFEAF3}" type="slidenum">
              <a:rPr lang="en-AU" smtClean="0"/>
              <a:pPr/>
              <a:t>1</a:t>
            </a:fld>
            <a:endParaRPr lang="en-A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bwMode="auto">
          <a:noFill/>
          <a:ln>
            <a:miter lim="800000"/>
            <a:headEnd/>
            <a:tailEnd/>
          </a:ln>
        </p:spPr>
        <p:txBody>
          <a:bodyPr/>
          <a:lstStyle/>
          <a:p>
            <a:fld id="{34F99E4A-3BE0-46B8-A45A-D032CFFCAD59}" type="slidenum">
              <a:rPr lang="en-GB" smtClean="0"/>
              <a:pPr/>
              <a:t>16</a:t>
            </a:fld>
            <a:endParaRPr lang="en-GB"/>
          </a:p>
        </p:txBody>
      </p:sp>
      <p:sp>
        <p:nvSpPr>
          <p:cNvPr id="1239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390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dirty="0"/>
          </a:p>
        </p:txBody>
      </p:sp>
    </p:spTree>
    <p:extLst>
      <p:ext uri="{BB962C8B-B14F-4D97-AF65-F5344CB8AC3E}">
        <p14:creationId xmlns:p14="http://schemas.microsoft.com/office/powerpoint/2010/main" val="8385228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bwMode="auto">
          <a:noFill/>
          <a:ln>
            <a:miter lim="800000"/>
            <a:headEnd/>
            <a:tailEnd/>
          </a:ln>
        </p:spPr>
        <p:txBody>
          <a:bodyPr/>
          <a:lstStyle/>
          <a:p>
            <a:fld id="{B17F0E3A-FD4F-4417-83C4-3C653608574A}" type="slidenum">
              <a:rPr lang="en-GB" smtClean="0">
                <a:solidFill>
                  <a:srgbClr val="000000"/>
                </a:solidFill>
              </a:rPr>
              <a:pPr/>
              <a:t>21</a:t>
            </a:fld>
            <a:endParaRPr lang="en-GB">
              <a:solidFill>
                <a:srgbClr val="000000"/>
              </a:solidFill>
            </a:endParaRPr>
          </a:p>
        </p:txBody>
      </p:sp>
      <p:sp>
        <p:nvSpPr>
          <p:cNvPr id="12800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800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bwMode="auto">
          <a:noFill/>
          <a:ln>
            <a:miter lim="800000"/>
            <a:headEnd/>
            <a:tailEnd/>
          </a:ln>
        </p:spPr>
        <p:txBody>
          <a:bodyPr/>
          <a:lstStyle/>
          <a:p>
            <a:fld id="{069DC0B0-664C-4B88-949D-24507BC470FC}" type="slidenum">
              <a:rPr lang="en-US" smtClean="0">
                <a:solidFill>
                  <a:prstClr val="black"/>
                </a:solidFill>
              </a:rPr>
              <a:pPr/>
              <a:t>22</a:t>
            </a:fld>
            <a:endParaRPr lang="en-US">
              <a:solidFill>
                <a:prstClr val="black"/>
              </a:solidFill>
            </a:endParaRPr>
          </a:p>
        </p:txBody>
      </p:sp>
      <p:sp>
        <p:nvSpPr>
          <p:cNvPr id="1300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0052"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6813367-B3AC-4A30-9366-F47E350F937F}" type="slidenum">
              <a:rPr lang="en-AU" smtClean="0"/>
              <a:pPr>
                <a:defRPr/>
              </a:pPr>
              <a:t>23</a:t>
            </a:fld>
            <a:endParaRPr lang="en-AU"/>
          </a:p>
        </p:txBody>
      </p:sp>
    </p:spTree>
    <p:extLst>
      <p:ext uri="{BB962C8B-B14F-4D97-AF65-F5344CB8AC3E}">
        <p14:creationId xmlns:p14="http://schemas.microsoft.com/office/powerpoint/2010/main" val="32026421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p:spPr>
      </p:sp>
      <p:sp>
        <p:nvSpPr>
          <p:cNvPr id="1341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AU"/>
          </a:p>
        </p:txBody>
      </p:sp>
      <p:sp>
        <p:nvSpPr>
          <p:cNvPr id="134148" name="Slide Number Placeholder 3"/>
          <p:cNvSpPr>
            <a:spLocks noGrp="1"/>
          </p:cNvSpPr>
          <p:nvPr>
            <p:ph type="sldNum" sz="quarter" idx="5"/>
          </p:nvPr>
        </p:nvSpPr>
        <p:spPr bwMode="auto">
          <a:noFill/>
          <a:ln>
            <a:miter lim="800000"/>
            <a:headEnd/>
            <a:tailEnd/>
          </a:ln>
        </p:spPr>
        <p:txBody>
          <a:bodyPr/>
          <a:lstStyle/>
          <a:p>
            <a:fld id="{A176E736-3E3E-473A-8EF3-CC5CBE3F3978}" type="slidenum">
              <a:rPr lang="en-AU" smtClean="0"/>
              <a:pPr/>
              <a:t>29</a:t>
            </a:fld>
            <a:endParaRPr lang="en-AU"/>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p:spPr>
      </p:sp>
      <p:sp>
        <p:nvSpPr>
          <p:cNvPr id="1351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AU"/>
          </a:p>
        </p:txBody>
      </p:sp>
      <p:sp>
        <p:nvSpPr>
          <p:cNvPr id="135172" name="Slide Number Placeholder 3"/>
          <p:cNvSpPr>
            <a:spLocks noGrp="1"/>
          </p:cNvSpPr>
          <p:nvPr>
            <p:ph type="sldNum" sz="quarter" idx="5"/>
          </p:nvPr>
        </p:nvSpPr>
        <p:spPr bwMode="auto">
          <a:noFill/>
          <a:ln>
            <a:miter lim="800000"/>
            <a:headEnd/>
            <a:tailEnd/>
          </a:ln>
        </p:spPr>
        <p:txBody>
          <a:bodyPr/>
          <a:lstStyle/>
          <a:p>
            <a:fld id="{8F06073E-10CD-472B-9CD2-D8EB641B5844}" type="slidenum">
              <a:rPr lang="en-AU" smtClean="0"/>
              <a:pPr/>
              <a:t>30</a:t>
            </a:fld>
            <a:endParaRPr lang="en-AU"/>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a:solidFill>
                  <a:schemeClr val="tx1"/>
                </a:solidFill>
                <a:latin typeface="+mn-lt"/>
                <a:ea typeface="ＭＳ Ｐゴシック" charset="-128"/>
                <a:cs typeface="ＭＳ Ｐゴシック" charset="-128"/>
              </a:rPr>
              <a:t>Fig. 1. (a) Aspen age structure from 1840 to 2000, (b) an aspen stand showing</a:t>
            </a:r>
          </a:p>
          <a:p>
            <a:r>
              <a:rPr lang="en-US" sz="1200" kern="1200" baseline="0" dirty="0">
                <a:solidFill>
                  <a:schemeClr val="tx1"/>
                </a:solidFill>
                <a:latin typeface="+mn-lt"/>
                <a:ea typeface="ＭＳ Ｐゴシック" charset="-128"/>
                <a:cs typeface="ＭＳ Ｐゴシック" charset="-128"/>
              </a:rPr>
              <a:t>heavy bark damage from elk along the lower several meters of each tree and a </a:t>
            </a:r>
            <a:r>
              <a:rPr lang="en-US" sz="1200" kern="1200" baseline="0" dirty="0" err="1">
                <a:solidFill>
                  <a:schemeClr val="tx1"/>
                </a:solidFill>
                <a:latin typeface="+mn-lt"/>
                <a:ea typeface="ＭＳ Ｐゴシック" charset="-128"/>
                <a:cs typeface="ＭＳ Ｐゴシック" charset="-128"/>
              </a:rPr>
              <a:t>longterm</a:t>
            </a:r>
            <a:endParaRPr lang="en-US" sz="1200" kern="1200" baseline="0" dirty="0">
              <a:solidFill>
                <a:schemeClr val="tx1"/>
              </a:solidFill>
              <a:latin typeface="+mn-lt"/>
              <a:ea typeface="ＭＳ Ｐゴシック" charset="-128"/>
              <a:cs typeface="ＭＳ Ｐゴシック" charset="-128"/>
            </a:endParaRPr>
          </a:p>
          <a:p>
            <a:r>
              <a:rPr lang="en-US" sz="1200" kern="1200" baseline="0" dirty="0">
                <a:solidFill>
                  <a:schemeClr val="tx1"/>
                </a:solidFill>
                <a:latin typeface="+mn-lt"/>
                <a:ea typeface="ＭＳ Ｐゴシック" charset="-128"/>
                <a:cs typeface="ＭＳ Ｐゴシック" charset="-128"/>
              </a:rPr>
              <a:t>lack of recruitment (tall saplings and small diameter trees are missing), and (c)</a:t>
            </a:r>
          </a:p>
          <a:p>
            <a:r>
              <a:rPr lang="en-US" sz="1200" kern="1200" baseline="0" dirty="0">
                <a:solidFill>
                  <a:schemeClr val="tx1"/>
                </a:solidFill>
                <a:latin typeface="+mn-lt"/>
                <a:ea typeface="ＭＳ Ｐゴシック" charset="-128"/>
                <a:cs typeface="ＭＳ Ｐゴシック" charset="-128"/>
              </a:rPr>
              <a:t>ongoing aspen recruitment within a fenced elk </a:t>
            </a:r>
            <a:r>
              <a:rPr lang="en-US" sz="1200" kern="1200" baseline="0" dirty="0" err="1">
                <a:solidFill>
                  <a:schemeClr val="tx1"/>
                </a:solidFill>
                <a:latin typeface="+mn-lt"/>
                <a:ea typeface="ＭＳ Ｐゴシック" charset="-128"/>
                <a:cs typeface="ＭＳ Ｐゴシック" charset="-128"/>
              </a:rPr>
              <a:t>exclosure</a:t>
            </a:r>
            <a:r>
              <a:rPr lang="en-US" sz="1200" kern="1200" baseline="0" dirty="0">
                <a:solidFill>
                  <a:schemeClr val="tx1"/>
                </a:solidFill>
                <a:latin typeface="+mn-lt"/>
                <a:ea typeface="ＭＳ Ｐゴシック" charset="-128"/>
                <a:cs typeface="ＭＳ Ｐゴシック" charset="-128"/>
              </a:rPr>
              <a:t> and an absence of</a:t>
            </a:r>
          </a:p>
          <a:p>
            <a:r>
              <a:rPr lang="en-US" sz="1200" kern="1200" baseline="0" dirty="0">
                <a:solidFill>
                  <a:schemeClr val="tx1"/>
                </a:solidFill>
                <a:latin typeface="+mn-lt"/>
                <a:ea typeface="ＭＳ Ｐゴシック" charset="-128"/>
                <a:cs typeface="ＭＳ Ｐゴシック" charset="-128"/>
              </a:rPr>
              <a:t>recruitment outside the fence (even though root sprouts are present); all in the</a:t>
            </a:r>
          </a:p>
          <a:p>
            <a:r>
              <a:rPr lang="en-US" sz="1200" kern="1200" baseline="0" dirty="0">
                <a:solidFill>
                  <a:schemeClr val="tx1"/>
                </a:solidFill>
                <a:latin typeface="+mn-lt"/>
                <a:ea typeface="ＭＳ Ｐゴシック" charset="-128"/>
                <a:cs typeface="ＭＳ Ｐゴシック" charset="-128"/>
              </a:rPr>
              <a:t>northern range of Yellowstone National Park. For the period following the</a:t>
            </a:r>
          </a:p>
          <a:p>
            <a:r>
              <a:rPr lang="en-US" sz="1200" kern="1200" baseline="0" dirty="0">
                <a:solidFill>
                  <a:schemeClr val="tx1"/>
                </a:solidFill>
                <a:latin typeface="+mn-lt"/>
                <a:ea typeface="ＭＳ Ｐゴシック" charset="-128"/>
                <a:cs typeface="ＭＳ Ｐゴシック" charset="-128"/>
              </a:rPr>
              <a:t>extirpation of wolves in Yellowstone, significant decreases (95% lower CI) in aspen</a:t>
            </a:r>
          </a:p>
          <a:p>
            <a:r>
              <a:rPr lang="en-US" sz="1200" kern="1200" baseline="0" dirty="0">
                <a:solidFill>
                  <a:schemeClr val="tx1"/>
                </a:solidFill>
                <a:latin typeface="+mn-lt"/>
                <a:ea typeface="ＭＳ Ｐゴシック" charset="-128"/>
                <a:cs typeface="ＭＳ Ｐゴシック" charset="-128"/>
              </a:rPr>
              <a:t>tree frequencies are indicated by ‘‘”. Source: adapted from (a) Larsen and Ripple</a:t>
            </a:r>
          </a:p>
          <a:p>
            <a:r>
              <a:rPr lang="en-US" sz="1200" kern="1200" baseline="0" dirty="0">
                <a:solidFill>
                  <a:schemeClr val="tx1"/>
                </a:solidFill>
                <a:latin typeface="+mn-lt"/>
                <a:ea typeface="ＭＳ Ｐゴシック" charset="-128"/>
                <a:cs typeface="ＭＳ Ｐゴシック" charset="-128"/>
              </a:rPr>
              <a:t>(2003).</a:t>
            </a:r>
            <a:endParaRPr lang="en-US" dirty="0"/>
          </a:p>
        </p:txBody>
      </p:sp>
      <p:sp>
        <p:nvSpPr>
          <p:cNvPr id="4" name="Slide Number Placeholder 3"/>
          <p:cNvSpPr>
            <a:spLocks noGrp="1"/>
          </p:cNvSpPr>
          <p:nvPr>
            <p:ph type="sldNum" sz="quarter" idx="10"/>
          </p:nvPr>
        </p:nvSpPr>
        <p:spPr/>
        <p:txBody>
          <a:bodyPr/>
          <a:lstStyle/>
          <a:p>
            <a:pPr>
              <a:defRPr/>
            </a:pPr>
            <a:fld id="{D6813367-B3AC-4A30-9366-F47E350F937F}" type="slidenum">
              <a:rPr lang="en-AU" smtClean="0"/>
              <a:pPr>
                <a:defRPr/>
              </a:pPr>
              <a:t>34</a:t>
            </a:fld>
            <a:endParaRPr lang="en-AU"/>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6813367-B3AC-4A30-9366-F47E350F937F}" type="slidenum">
              <a:rPr lang="en-AU" smtClean="0"/>
              <a:pPr>
                <a:defRPr/>
              </a:pPr>
              <a:t>45</a:t>
            </a:fld>
            <a:endParaRPr lang="en-AU"/>
          </a:p>
        </p:txBody>
      </p:sp>
    </p:spTree>
    <p:extLst>
      <p:ext uri="{BB962C8B-B14F-4D97-AF65-F5344CB8AC3E}">
        <p14:creationId xmlns:p14="http://schemas.microsoft.com/office/powerpoint/2010/main" val="12721101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p:spPr>
      </p:sp>
      <p:sp>
        <p:nvSpPr>
          <p:cNvPr id="141315" name="Notes Placeholder 2"/>
          <p:cNvSpPr>
            <a:spLocks noGrp="1"/>
          </p:cNvSpPr>
          <p:nvPr>
            <p:ph type="body" idx="1"/>
          </p:nvPr>
        </p:nvSpPr>
        <p:spPr bwMode="auto">
          <a:noFill/>
        </p:spPr>
        <p:txBody>
          <a:bodyPr wrap="square" numCol="1" anchor="t" anchorCtr="0" compatLnSpc="1">
            <a:prstTxWarp prst="textNoShape">
              <a:avLst/>
            </a:prstTxWarp>
          </a:bodyPr>
          <a:lstStyle/>
          <a:p>
            <a:r>
              <a:rPr lang="en-AU" dirty="0"/>
              <a:t>All of these are nice, short and readable</a:t>
            </a:r>
          </a:p>
        </p:txBody>
      </p:sp>
      <p:sp>
        <p:nvSpPr>
          <p:cNvPr id="141316" name="Slide Number Placeholder 3"/>
          <p:cNvSpPr>
            <a:spLocks noGrp="1"/>
          </p:cNvSpPr>
          <p:nvPr>
            <p:ph type="sldNum" sz="quarter" idx="5"/>
          </p:nvPr>
        </p:nvSpPr>
        <p:spPr bwMode="auto">
          <a:noFill/>
          <a:ln>
            <a:miter lim="800000"/>
            <a:headEnd/>
            <a:tailEnd/>
          </a:ln>
        </p:spPr>
        <p:txBody>
          <a:bodyPr/>
          <a:lstStyle/>
          <a:p>
            <a:fld id="{B3B738F0-D2FD-4296-991E-AF78FE94A160}" type="slidenum">
              <a:rPr lang="en-AU" smtClean="0"/>
              <a:pPr/>
              <a:t>51</a:t>
            </a:fld>
            <a:endParaRPr lang="en-A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p:spPr>
      </p:sp>
      <p:sp>
        <p:nvSpPr>
          <p:cNvPr id="118787" name="Notes Placeholder 2"/>
          <p:cNvSpPr>
            <a:spLocks noGrp="1"/>
          </p:cNvSpPr>
          <p:nvPr>
            <p:ph type="body" idx="1"/>
          </p:nvPr>
        </p:nvSpPr>
        <p:spPr bwMode="auto">
          <a:noFill/>
        </p:spPr>
        <p:txBody>
          <a:bodyPr wrap="square" numCol="1" anchor="t" anchorCtr="0" compatLnSpc="1">
            <a:prstTxWarp prst="textNoShape">
              <a:avLst/>
            </a:prstTxWarp>
          </a:bodyPr>
          <a:lstStyle/>
          <a:p>
            <a:r>
              <a:rPr lang="en-AU"/>
              <a:t>Case studies – 2 marine and 2 terrestrial. All except the last include both keystones and cascades</a:t>
            </a:r>
          </a:p>
          <a:p>
            <a:r>
              <a:rPr lang="en-AU"/>
              <a:t>Last one is a good eg  of a cascade with no keystone</a:t>
            </a:r>
          </a:p>
          <a:p>
            <a:r>
              <a:rPr lang="en-AU"/>
              <a:t>These case studies will intertwine keystones and cascades – as we’ll learn, the two concepts are inter-linked</a:t>
            </a:r>
          </a:p>
          <a:p>
            <a:endParaRPr lang="en-AU"/>
          </a:p>
        </p:txBody>
      </p:sp>
      <p:sp>
        <p:nvSpPr>
          <p:cNvPr id="118788" name="Slide Number Placeholder 3"/>
          <p:cNvSpPr>
            <a:spLocks noGrp="1"/>
          </p:cNvSpPr>
          <p:nvPr>
            <p:ph type="sldNum" sz="quarter" idx="5"/>
          </p:nvPr>
        </p:nvSpPr>
        <p:spPr bwMode="auto">
          <a:noFill/>
          <a:ln>
            <a:miter lim="800000"/>
            <a:headEnd/>
            <a:tailEnd/>
          </a:ln>
        </p:spPr>
        <p:txBody>
          <a:bodyPr/>
          <a:lstStyle/>
          <a:p>
            <a:fld id="{16B999E6-8FC4-415A-861B-D2B5EDD52B08}" type="slidenum">
              <a:rPr lang="en-AU" smtClean="0"/>
              <a:pPr/>
              <a:t>3</a:t>
            </a:fld>
            <a:endParaRPr lang="en-A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6813367-B3AC-4A30-9366-F47E350F937F}" type="slidenum">
              <a:rPr lang="en-AU" smtClean="0"/>
              <a:pPr>
                <a:defRPr/>
              </a:pPr>
              <a:t>4</a:t>
            </a:fld>
            <a:endParaRPr lang="en-AU"/>
          </a:p>
        </p:txBody>
      </p:sp>
    </p:spTree>
    <p:extLst>
      <p:ext uri="{BB962C8B-B14F-4D97-AF65-F5344CB8AC3E}">
        <p14:creationId xmlns:p14="http://schemas.microsoft.com/office/powerpoint/2010/main" val="1331768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2010 publication date</a:t>
            </a:r>
          </a:p>
        </p:txBody>
      </p:sp>
      <p:sp>
        <p:nvSpPr>
          <p:cNvPr id="4" name="Slide Number Placeholder 3"/>
          <p:cNvSpPr>
            <a:spLocks noGrp="1"/>
          </p:cNvSpPr>
          <p:nvPr>
            <p:ph type="sldNum" sz="quarter" idx="5"/>
          </p:nvPr>
        </p:nvSpPr>
        <p:spPr/>
        <p:txBody>
          <a:bodyPr/>
          <a:lstStyle/>
          <a:p>
            <a:pPr>
              <a:defRPr/>
            </a:pPr>
            <a:fld id="{D6813367-B3AC-4A30-9366-F47E350F937F}" type="slidenum">
              <a:rPr lang="en-AU" smtClean="0"/>
              <a:pPr>
                <a:defRPr/>
              </a:pPr>
              <a:t>10</a:t>
            </a:fld>
            <a:endParaRPr lang="en-AU"/>
          </a:p>
        </p:txBody>
      </p:sp>
    </p:spTree>
    <p:extLst>
      <p:ext uri="{BB962C8B-B14F-4D97-AF65-F5344CB8AC3E}">
        <p14:creationId xmlns:p14="http://schemas.microsoft.com/office/powerpoint/2010/main" val="21910589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p:spPr>
      </p:sp>
      <p:sp>
        <p:nvSpPr>
          <p:cNvPr id="1198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AU"/>
              <a:t>Particularly apt description, because if you remove a keystone, the structure of the arch is pretty dramatically changed… and the route to rebuilidng the arch is likely to be more complex then just putting the keystone back.</a:t>
            </a:r>
          </a:p>
        </p:txBody>
      </p:sp>
      <p:sp>
        <p:nvSpPr>
          <p:cNvPr id="119812" name="Slide Number Placeholder 3"/>
          <p:cNvSpPr>
            <a:spLocks noGrp="1"/>
          </p:cNvSpPr>
          <p:nvPr>
            <p:ph type="sldNum" sz="quarter" idx="5"/>
          </p:nvPr>
        </p:nvSpPr>
        <p:spPr bwMode="auto">
          <a:noFill/>
          <a:ln>
            <a:miter lim="800000"/>
            <a:headEnd/>
            <a:tailEnd/>
          </a:ln>
        </p:spPr>
        <p:txBody>
          <a:bodyPr/>
          <a:lstStyle/>
          <a:p>
            <a:fld id="{EF8742BB-02C9-44E6-A8E5-4F828B3F79C2}" type="slidenum">
              <a:rPr lang="en-AU" smtClean="0"/>
              <a:pPr/>
              <a:t>11</a:t>
            </a:fld>
            <a:endParaRPr lang="en-A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p:spPr>
      </p:sp>
      <p:sp>
        <p:nvSpPr>
          <p:cNvPr id="120835" name="Notes Placeholder 2"/>
          <p:cNvSpPr>
            <a:spLocks noGrp="1"/>
          </p:cNvSpPr>
          <p:nvPr>
            <p:ph type="body" idx="1"/>
          </p:nvPr>
        </p:nvSpPr>
        <p:spPr bwMode="auto">
          <a:noFill/>
        </p:spPr>
        <p:txBody>
          <a:bodyPr wrap="square" numCol="1" anchor="t" anchorCtr="0" compatLnSpc="1">
            <a:prstTxWarp prst="textNoShape">
              <a:avLst/>
            </a:prstTxWarp>
          </a:bodyPr>
          <a:lstStyle/>
          <a:p>
            <a:r>
              <a:rPr lang="en-AU"/>
              <a:t>Figure adapted from power that’s also in your text book. Useful way to think about it. Emphasise that it’s PER CAPITA influence, not just being an important species. Giant kelps, reef-building corals, forest trees etc all could fit in dominants, but not keystones. Viruses are relatively rare but some can have near keystone effects, such distemper impacts on lions and wild dogs</a:t>
            </a:r>
          </a:p>
          <a:p>
            <a:endParaRPr lang="en-AU"/>
          </a:p>
        </p:txBody>
      </p:sp>
      <p:sp>
        <p:nvSpPr>
          <p:cNvPr id="120836" name="Slide Number Placeholder 3"/>
          <p:cNvSpPr>
            <a:spLocks noGrp="1"/>
          </p:cNvSpPr>
          <p:nvPr>
            <p:ph type="sldNum" sz="quarter" idx="5"/>
          </p:nvPr>
        </p:nvSpPr>
        <p:spPr bwMode="auto">
          <a:noFill/>
          <a:ln>
            <a:miter lim="800000"/>
            <a:headEnd/>
            <a:tailEnd/>
          </a:ln>
        </p:spPr>
        <p:txBody>
          <a:bodyPr/>
          <a:lstStyle/>
          <a:p>
            <a:fld id="{6288ECAB-3D6C-4FA1-AFD8-DA2FFF2DB780}" type="slidenum">
              <a:rPr lang="en-AU" smtClean="0"/>
              <a:pPr/>
              <a:t>12</a:t>
            </a:fld>
            <a:endParaRPr lang="en-A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6813367-B3AC-4A30-9366-F47E350F937F}" type="slidenum">
              <a:rPr lang="en-AU" smtClean="0"/>
              <a:pPr>
                <a:defRPr/>
              </a:pPr>
              <a:t>13</a:t>
            </a:fld>
            <a:endParaRPr lang="en-AU"/>
          </a:p>
        </p:txBody>
      </p:sp>
    </p:spTree>
    <p:extLst>
      <p:ext uri="{BB962C8B-B14F-4D97-AF65-F5344CB8AC3E}">
        <p14:creationId xmlns:p14="http://schemas.microsoft.com/office/powerpoint/2010/main" val="1470662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p:spPr>
      </p:sp>
      <p:sp>
        <p:nvSpPr>
          <p:cNvPr id="1218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AU" dirty="0"/>
              <a:t>NOT necessarily apex predators, though sometimes are. Today </a:t>
            </a:r>
          </a:p>
        </p:txBody>
      </p:sp>
      <p:sp>
        <p:nvSpPr>
          <p:cNvPr id="121860" name="Slide Number Placeholder 3"/>
          <p:cNvSpPr>
            <a:spLocks noGrp="1"/>
          </p:cNvSpPr>
          <p:nvPr>
            <p:ph type="sldNum" sz="quarter" idx="5"/>
          </p:nvPr>
        </p:nvSpPr>
        <p:spPr bwMode="auto">
          <a:noFill/>
          <a:ln>
            <a:miter lim="800000"/>
            <a:headEnd/>
            <a:tailEnd/>
          </a:ln>
        </p:spPr>
        <p:txBody>
          <a:bodyPr/>
          <a:lstStyle/>
          <a:p>
            <a:fld id="{FBB6834B-5908-4C41-BC3E-0DF340E7AA72}" type="slidenum">
              <a:rPr lang="en-AU" smtClean="0"/>
              <a:pPr/>
              <a:t>14</a:t>
            </a:fld>
            <a:endParaRPr lang="en-A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p:spPr>
      </p:sp>
      <p:sp>
        <p:nvSpPr>
          <p:cNvPr id="122883" name="Notes Placeholder 2"/>
          <p:cNvSpPr>
            <a:spLocks noGrp="1"/>
          </p:cNvSpPr>
          <p:nvPr>
            <p:ph type="body" idx="1"/>
          </p:nvPr>
        </p:nvSpPr>
        <p:spPr bwMode="auto">
          <a:noFill/>
        </p:spPr>
        <p:txBody>
          <a:bodyPr wrap="square" numCol="1" anchor="t" anchorCtr="0" compatLnSpc="1">
            <a:prstTxWarp prst="textNoShape">
              <a:avLst/>
            </a:prstTxWarp>
          </a:bodyPr>
          <a:lstStyle/>
          <a:p>
            <a:r>
              <a:rPr lang="en-AU"/>
              <a:t>Waterfall is a nice way to think about it – not really a cascade until it tumbles over multiple levels</a:t>
            </a:r>
          </a:p>
        </p:txBody>
      </p:sp>
      <p:sp>
        <p:nvSpPr>
          <p:cNvPr id="122884" name="Slide Number Placeholder 3"/>
          <p:cNvSpPr>
            <a:spLocks noGrp="1"/>
          </p:cNvSpPr>
          <p:nvPr>
            <p:ph type="sldNum" sz="quarter" idx="5"/>
          </p:nvPr>
        </p:nvSpPr>
        <p:spPr bwMode="auto">
          <a:noFill/>
          <a:ln>
            <a:miter lim="800000"/>
            <a:headEnd/>
            <a:tailEnd/>
          </a:ln>
        </p:spPr>
        <p:txBody>
          <a:bodyPr/>
          <a:lstStyle/>
          <a:p>
            <a:fld id="{16050871-0CB8-431A-9F75-A5596C14D36A}" type="slidenum">
              <a:rPr lang="en-AU" smtClean="0"/>
              <a:pPr/>
              <a:t>15</a:t>
            </a:fld>
            <a:endParaRPr lang="en-A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397DC-AA00-746A-A827-A3D9E6A710E6}"/>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7034A36-53B3-2330-6F26-50B99A613E30}"/>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8ACEF41D-58E4-862E-0F31-D8C564B8AB5D}"/>
              </a:ext>
            </a:extLst>
          </p:cNvPr>
          <p:cNvSpPr>
            <a:spLocks noGrp="1"/>
          </p:cNvSpPr>
          <p:nvPr>
            <p:ph type="dt" sz="half" idx="10"/>
          </p:nvPr>
        </p:nvSpPr>
        <p:spPr/>
        <p:txBody>
          <a:bodyPr/>
          <a:lstStyle/>
          <a:p>
            <a:pPr>
              <a:defRPr/>
            </a:pPr>
            <a:fld id="{096B5A77-1EAF-4D75-875C-7F79B9467A0F}" type="datetime1">
              <a:rPr lang="en-US" smtClean="0"/>
              <a:pPr>
                <a:defRPr/>
              </a:pPr>
              <a:t>10/11/23</a:t>
            </a:fld>
            <a:endParaRPr lang="en-US"/>
          </a:p>
        </p:txBody>
      </p:sp>
      <p:sp>
        <p:nvSpPr>
          <p:cNvPr id="5" name="Footer Placeholder 4">
            <a:extLst>
              <a:ext uri="{FF2B5EF4-FFF2-40B4-BE49-F238E27FC236}">
                <a16:creationId xmlns:a16="http://schemas.microsoft.com/office/drawing/2014/main" id="{98578F7B-B485-9289-9272-27FA817953B4}"/>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26D891DB-1FB8-76F6-41F5-5A20E779CAE6}"/>
              </a:ext>
            </a:extLst>
          </p:cNvPr>
          <p:cNvSpPr>
            <a:spLocks noGrp="1"/>
          </p:cNvSpPr>
          <p:nvPr>
            <p:ph type="sldNum" sz="quarter" idx="12"/>
          </p:nvPr>
        </p:nvSpPr>
        <p:spPr/>
        <p:txBody>
          <a:bodyPr/>
          <a:lstStyle/>
          <a:p>
            <a:pPr>
              <a:defRPr/>
            </a:pPr>
            <a:fld id="{9E2C6EAA-6999-4981-9731-ECA15E71E830}" type="slidenum">
              <a:rPr lang="en-US" smtClean="0"/>
              <a:pPr>
                <a:defRPr/>
              </a:pPr>
              <a:t>‹#›</a:t>
            </a:fld>
            <a:endParaRPr lang="en-US"/>
          </a:p>
        </p:txBody>
      </p:sp>
    </p:spTree>
    <p:extLst>
      <p:ext uri="{BB962C8B-B14F-4D97-AF65-F5344CB8AC3E}">
        <p14:creationId xmlns:p14="http://schemas.microsoft.com/office/powerpoint/2010/main" val="28352768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973C6-F57A-AA0B-62E2-F9BB0014BE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03666B-B763-9EE9-600F-35F1164556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8182C2-C9A5-D373-BE1B-755355FBD10E}"/>
              </a:ext>
            </a:extLst>
          </p:cNvPr>
          <p:cNvSpPr>
            <a:spLocks noGrp="1"/>
          </p:cNvSpPr>
          <p:nvPr>
            <p:ph type="dt" sz="half" idx="10"/>
          </p:nvPr>
        </p:nvSpPr>
        <p:spPr/>
        <p:txBody>
          <a:bodyPr/>
          <a:lstStyle/>
          <a:p>
            <a:pPr>
              <a:defRPr/>
            </a:pPr>
            <a:fld id="{71B2FF9C-4831-48F0-ADA7-68684095814D}" type="datetime1">
              <a:rPr lang="en-US" smtClean="0"/>
              <a:pPr>
                <a:defRPr/>
              </a:pPr>
              <a:t>10/11/23</a:t>
            </a:fld>
            <a:endParaRPr lang="en-US"/>
          </a:p>
        </p:txBody>
      </p:sp>
      <p:sp>
        <p:nvSpPr>
          <p:cNvPr id="5" name="Footer Placeholder 4">
            <a:extLst>
              <a:ext uri="{FF2B5EF4-FFF2-40B4-BE49-F238E27FC236}">
                <a16:creationId xmlns:a16="http://schemas.microsoft.com/office/drawing/2014/main" id="{BEFEACB9-6181-39CE-68B1-01023F7A2F85}"/>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6CB32C19-D41E-9F8D-4D0B-9870015879BC}"/>
              </a:ext>
            </a:extLst>
          </p:cNvPr>
          <p:cNvSpPr>
            <a:spLocks noGrp="1"/>
          </p:cNvSpPr>
          <p:nvPr>
            <p:ph type="sldNum" sz="quarter" idx="12"/>
          </p:nvPr>
        </p:nvSpPr>
        <p:spPr/>
        <p:txBody>
          <a:bodyPr/>
          <a:lstStyle/>
          <a:p>
            <a:pPr>
              <a:defRPr/>
            </a:pPr>
            <a:fld id="{845EB1BC-0889-4377-B312-B4BE8949734A}" type="slidenum">
              <a:rPr lang="en-US" smtClean="0"/>
              <a:pPr>
                <a:defRPr/>
              </a:pPr>
              <a:t>‹#›</a:t>
            </a:fld>
            <a:endParaRPr lang="en-US"/>
          </a:p>
        </p:txBody>
      </p:sp>
    </p:spTree>
    <p:extLst>
      <p:ext uri="{BB962C8B-B14F-4D97-AF65-F5344CB8AC3E}">
        <p14:creationId xmlns:p14="http://schemas.microsoft.com/office/powerpoint/2010/main" val="3695057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EF35A2-7A6E-BFAB-55CA-5DA52B404553}"/>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230997-58D7-83A4-7D74-8AE0290DDE90}"/>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9E42D6-A329-98DB-B936-AA9CC4630821}"/>
              </a:ext>
            </a:extLst>
          </p:cNvPr>
          <p:cNvSpPr>
            <a:spLocks noGrp="1"/>
          </p:cNvSpPr>
          <p:nvPr>
            <p:ph type="dt" sz="half" idx="10"/>
          </p:nvPr>
        </p:nvSpPr>
        <p:spPr/>
        <p:txBody>
          <a:bodyPr/>
          <a:lstStyle/>
          <a:p>
            <a:pPr>
              <a:defRPr/>
            </a:pPr>
            <a:fld id="{110C5ABD-1F0D-4CBF-8720-452BDFC94A30}" type="datetime1">
              <a:rPr lang="en-US" smtClean="0"/>
              <a:pPr>
                <a:defRPr/>
              </a:pPr>
              <a:t>10/11/23</a:t>
            </a:fld>
            <a:endParaRPr lang="en-US"/>
          </a:p>
        </p:txBody>
      </p:sp>
      <p:sp>
        <p:nvSpPr>
          <p:cNvPr id="5" name="Footer Placeholder 4">
            <a:extLst>
              <a:ext uri="{FF2B5EF4-FFF2-40B4-BE49-F238E27FC236}">
                <a16:creationId xmlns:a16="http://schemas.microsoft.com/office/drawing/2014/main" id="{79EC6DE2-55A3-84DF-EF85-5A44918FEB94}"/>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546C3DEB-7860-D2BF-6FB3-869C46600AB6}"/>
              </a:ext>
            </a:extLst>
          </p:cNvPr>
          <p:cNvSpPr>
            <a:spLocks noGrp="1"/>
          </p:cNvSpPr>
          <p:nvPr>
            <p:ph type="sldNum" sz="quarter" idx="12"/>
          </p:nvPr>
        </p:nvSpPr>
        <p:spPr/>
        <p:txBody>
          <a:bodyPr/>
          <a:lstStyle/>
          <a:p>
            <a:pPr>
              <a:defRPr/>
            </a:pPr>
            <a:fld id="{FDC7CE77-7F74-4E91-9C12-39080F999384}" type="slidenum">
              <a:rPr lang="en-US" smtClean="0"/>
              <a:pPr>
                <a:defRPr/>
              </a:pPr>
              <a:t>‹#›</a:t>
            </a:fld>
            <a:endParaRPr lang="en-US"/>
          </a:p>
        </p:txBody>
      </p:sp>
    </p:spTree>
    <p:extLst>
      <p:ext uri="{BB962C8B-B14F-4D97-AF65-F5344CB8AC3E}">
        <p14:creationId xmlns:p14="http://schemas.microsoft.com/office/powerpoint/2010/main" val="35708203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397DC-AA00-746A-A827-A3D9E6A710E6}"/>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7034A36-53B3-2330-6F26-50B99A613E30}"/>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8ACEF41D-58E4-862E-0F31-D8C564B8AB5D}"/>
              </a:ext>
            </a:extLst>
          </p:cNvPr>
          <p:cNvSpPr>
            <a:spLocks noGrp="1"/>
          </p:cNvSpPr>
          <p:nvPr>
            <p:ph type="dt" sz="half" idx="10"/>
          </p:nvPr>
        </p:nvSpPr>
        <p:spPr/>
        <p:txBody>
          <a:bodyPr/>
          <a:lstStyle/>
          <a:p>
            <a:pPr>
              <a:defRPr/>
            </a:pPr>
            <a:fld id="{096B5A77-1EAF-4D75-875C-7F79B9467A0F}" type="datetime1">
              <a:rPr lang="en-US" smtClean="0"/>
              <a:pPr>
                <a:defRPr/>
              </a:pPr>
              <a:t>10/11/23</a:t>
            </a:fld>
            <a:endParaRPr lang="en-US"/>
          </a:p>
        </p:txBody>
      </p:sp>
      <p:sp>
        <p:nvSpPr>
          <p:cNvPr id="5" name="Footer Placeholder 4">
            <a:extLst>
              <a:ext uri="{FF2B5EF4-FFF2-40B4-BE49-F238E27FC236}">
                <a16:creationId xmlns:a16="http://schemas.microsoft.com/office/drawing/2014/main" id="{98578F7B-B485-9289-9272-27FA817953B4}"/>
              </a:ext>
            </a:extLst>
          </p:cNvPr>
          <p:cNvSpPr>
            <a:spLocks noGrp="1"/>
          </p:cNvSpPr>
          <p:nvPr>
            <p:ph type="ftr" sz="quarter" idx="11"/>
          </p:nvPr>
        </p:nvSpPr>
        <p:spPr/>
        <p:txBody>
          <a:bodyPr/>
          <a:lstStyle/>
          <a:p>
            <a:pPr>
              <a:defRPr/>
            </a:pPr>
            <a:endParaRPr lang="en-US">
              <a:solidFill>
                <a:prstClr val="white">
                  <a:tint val="75000"/>
                </a:prstClr>
              </a:solidFill>
            </a:endParaRPr>
          </a:p>
        </p:txBody>
      </p:sp>
      <p:sp>
        <p:nvSpPr>
          <p:cNvPr id="6" name="Slide Number Placeholder 5">
            <a:extLst>
              <a:ext uri="{FF2B5EF4-FFF2-40B4-BE49-F238E27FC236}">
                <a16:creationId xmlns:a16="http://schemas.microsoft.com/office/drawing/2014/main" id="{26D891DB-1FB8-76F6-41F5-5A20E779CAE6}"/>
              </a:ext>
            </a:extLst>
          </p:cNvPr>
          <p:cNvSpPr>
            <a:spLocks noGrp="1"/>
          </p:cNvSpPr>
          <p:nvPr>
            <p:ph type="sldNum" sz="quarter" idx="12"/>
          </p:nvPr>
        </p:nvSpPr>
        <p:spPr/>
        <p:txBody>
          <a:bodyPr/>
          <a:lstStyle/>
          <a:p>
            <a:pPr>
              <a:defRPr/>
            </a:pPr>
            <a:fld id="{9E2C6EAA-6999-4981-9731-ECA15E71E830}" type="slidenum">
              <a:rPr lang="en-US" smtClean="0"/>
              <a:pPr>
                <a:defRPr/>
              </a:pPr>
              <a:t>‹#›</a:t>
            </a:fld>
            <a:endParaRPr lang="en-US"/>
          </a:p>
        </p:txBody>
      </p:sp>
    </p:spTree>
    <p:extLst>
      <p:ext uri="{BB962C8B-B14F-4D97-AF65-F5344CB8AC3E}">
        <p14:creationId xmlns:p14="http://schemas.microsoft.com/office/powerpoint/2010/main" val="15313506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4793D-5685-313F-A18E-321C1CCBBA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C2A4B6-5830-88AF-3765-2C6650BB22F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5106C6-3FAD-266C-9AB4-0348BDE7DAFA}"/>
              </a:ext>
            </a:extLst>
          </p:cNvPr>
          <p:cNvSpPr>
            <a:spLocks noGrp="1"/>
          </p:cNvSpPr>
          <p:nvPr>
            <p:ph type="dt" sz="half" idx="10"/>
          </p:nvPr>
        </p:nvSpPr>
        <p:spPr/>
        <p:txBody>
          <a:bodyPr/>
          <a:lstStyle/>
          <a:p>
            <a:pPr>
              <a:defRPr/>
            </a:pPr>
            <a:fld id="{5C61BAC7-A3E6-45FA-B0C3-2DE89EBF74C8}" type="datetime1">
              <a:rPr lang="en-US" smtClean="0"/>
              <a:pPr>
                <a:defRPr/>
              </a:pPr>
              <a:t>10/11/23</a:t>
            </a:fld>
            <a:endParaRPr lang="en-US"/>
          </a:p>
        </p:txBody>
      </p:sp>
      <p:sp>
        <p:nvSpPr>
          <p:cNvPr id="5" name="Footer Placeholder 4">
            <a:extLst>
              <a:ext uri="{FF2B5EF4-FFF2-40B4-BE49-F238E27FC236}">
                <a16:creationId xmlns:a16="http://schemas.microsoft.com/office/drawing/2014/main" id="{28732495-4137-0BBD-AED6-86BDE5B602DE}"/>
              </a:ext>
            </a:extLst>
          </p:cNvPr>
          <p:cNvSpPr>
            <a:spLocks noGrp="1"/>
          </p:cNvSpPr>
          <p:nvPr>
            <p:ph type="ftr" sz="quarter" idx="11"/>
          </p:nvPr>
        </p:nvSpPr>
        <p:spPr/>
        <p:txBody>
          <a:bodyPr/>
          <a:lstStyle/>
          <a:p>
            <a:pPr>
              <a:defRPr/>
            </a:pPr>
            <a:endParaRPr lang="en-US">
              <a:solidFill>
                <a:prstClr val="white">
                  <a:tint val="75000"/>
                </a:prstClr>
              </a:solidFill>
            </a:endParaRPr>
          </a:p>
        </p:txBody>
      </p:sp>
      <p:sp>
        <p:nvSpPr>
          <p:cNvPr id="6" name="Slide Number Placeholder 5">
            <a:extLst>
              <a:ext uri="{FF2B5EF4-FFF2-40B4-BE49-F238E27FC236}">
                <a16:creationId xmlns:a16="http://schemas.microsoft.com/office/drawing/2014/main" id="{7052A8A2-375A-DA85-57EB-D22BB7B2E9AB}"/>
              </a:ext>
            </a:extLst>
          </p:cNvPr>
          <p:cNvSpPr>
            <a:spLocks noGrp="1"/>
          </p:cNvSpPr>
          <p:nvPr>
            <p:ph type="sldNum" sz="quarter" idx="12"/>
          </p:nvPr>
        </p:nvSpPr>
        <p:spPr/>
        <p:txBody>
          <a:bodyPr/>
          <a:lstStyle/>
          <a:p>
            <a:pPr>
              <a:defRPr/>
            </a:pPr>
            <a:fld id="{ACA4C6AE-251C-4949-A8E3-B0CDE5459881}" type="slidenum">
              <a:rPr lang="en-US" smtClean="0"/>
              <a:pPr>
                <a:defRPr/>
              </a:pPr>
              <a:t>‹#›</a:t>
            </a:fld>
            <a:endParaRPr lang="en-US"/>
          </a:p>
        </p:txBody>
      </p:sp>
    </p:spTree>
    <p:extLst>
      <p:ext uri="{BB962C8B-B14F-4D97-AF65-F5344CB8AC3E}">
        <p14:creationId xmlns:p14="http://schemas.microsoft.com/office/powerpoint/2010/main" val="24406181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53669-6B72-F7E4-BF9D-A91740776ABE}"/>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01C2B7B-EADD-CB2B-4E27-6D82FC056804}"/>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D7D929-316E-875E-F599-5397578FEF90}"/>
              </a:ext>
            </a:extLst>
          </p:cNvPr>
          <p:cNvSpPr>
            <a:spLocks noGrp="1"/>
          </p:cNvSpPr>
          <p:nvPr>
            <p:ph type="dt" sz="half" idx="10"/>
          </p:nvPr>
        </p:nvSpPr>
        <p:spPr/>
        <p:txBody>
          <a:bodyPr/>
          <a:lstStyle/>
          <a:p>
            <a:pPr>
              <a:defRPr/>
            </a:pPr>
            <a:fld id="{3FE32299-BA6A-4669-B0DB-F8FAD38F8BB6}" type="datetime1">
              <a:rPr lang="en-US" smtClean="0"/>
              <a:pPr>
                <a:defRPr/>
              </a:pPr>
              <a:t>10/11/23</a:t>
            </a:fld>
            <a:endParaRPr lang="en-US"/>
          </a:p>
        </p:txBody>
      </p:sp>
      <p:sp>
        <p:nvSpPr>
          <p:cNvPr id="5" name="Footer Placeholder 4">
            <a:extLst>
              <a:ext uri="{FF2B5EF4-FFF2-40B4-BE49-F238E27FC236}">
                <a16:creationId xmlns:a16="http://schemas.microsoft.com/office/drawing/2014/main" id="{36987BA0-1FB8-36AF-D22D-F3FD7AA92C83}"/>
              </a:ext>
            </a:extLst>
          </p:cNvPr>
          <p:cNvSpPr>
            <a:spLocks noGrp="1"/>
          </p:cNvSpPr>
          <p:nvPr>
            <p:ph type="ftr" sz="quarter" idx="11"/>
          </p:nvPr>
        </p:nvSpPr>
        <p:spPr/>
        <p:txBody>
          <a:bodyPr/>
          <a:lstStyle/>
          <a:p>
            <a:pPr>
              <a:defRPr/>
            </a:pPr>
            <a:endParaRPr lang="en-US">
              <a:solidFill>
                <a:prstClr val="white">
                  <a:tint val="75000"/>
                </a:prstClr>
              </a:solidFill>
            </a:endParaRPr>
          </a:p>
        </p:txBody>
      </p:sp>
      <p:sp>
        <p:nvSpPr>
          <p:cNvPr id="6" name="Slide Number Placeholder 5">
            <a:extLst>
              <a:ext uri="{FF2B5EF4-FFF2-40B4-BE49-F238E27FC236}">
                <a16:creationId xmlns:a16="http://schemas.microsoft.com/office/drawing/2014/main" id="{00BA37CB-7E3B-8B52-547A-9BD644F7ED8B}"/>
              </a:ext>
            </a:extLst>
          </p:cNvPr>
          <p:cNvSpPr>
            <a:spLocks noGrp="1"/>
          </p:cNvSpPr>
          <p:nvPr>
            <p:ph type="sldNum" sz="quarter" idx="12"/>
          </p:nvPr>
        </p:nvSpPr>
        <p:spPr/>
        <p:txBody>
          <a:bodyPr/>
          <a:lstStyle/>
          <a:p>
            <a:pPr>
              <a:defRPr/>
            </a:pPr>
            <a:fld id="{2B3EA677-1F67-4857-A791-56886CA6E803}" type="slidenum">
              <a:rPr lang="en-US" smtClean="0"/>
              <a:pPr>
                <a:defRPr/>
              </a:pPr>
              <a:t>‹#›</a:t>
            </a:fld>
            <a:endParaRPr lang="en-US"/>
          </a:p>
        </p:txBody>
      </p:sp>
    </p:spTree>
    <p:extLst>
      <p:ext uri="{BB962C8B-B14F-4D97-AF65-F5344CB8AC3E}">
        <p14:creationId xmlns:p14="http://schemas.microsoft.com/office/powerpoint/2010/main" val="30734286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5BB95-2247-D6AA-B8DE-94F4C6C803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AD3D9C-2ECA-82B2-A876-6E11BB630D57}"/>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2808B7-B603-6EBE-2FC7-F0C3EFABACC8}"/>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19985D-8255-60B8-FB46-40003B817D56}"/>
              </a:ext>
            </a:extLst>
          </p:cNvPr>
          <p:cNvSpPr>
            <a:spLocks noGrp="1"/>
          </p:cNvSpPr>
          <p:nvPr>
            <p:ph type="dt" sz="half" idx="10"/>
          </p:nvPr>
        </p:nvSpPr>
        <p:spPr/>
        <p:txBody>
          <a:bodyPr/>
          <a:lstStyle/>
          <a:p>
            <a:pPr>
              <a:defRPr/>
            </a:pPr>
            <a:fld id="{6A555450-B9C6-4681-BAAF-0987D8A0E47B}" type="datetime1">
              <a:rPr lang="en-US" smtClean="0"/>
              <a:pPr>
                <a:defRPr/>
              </a:pPr>
              <a:t>10/11/23</a:t>
            </a:fld>
            <a:endParaRPr lang="en-US"/>
          </a:p>
        </p:txBody>
      </p:sp>
      <p:sp>
        <p:nvSpPr>
          <p:cNvPr id="6" name="Footer Placeholder 5">
            <a:extLst>
              <a:ext uri="{FF2B5EF4-FFF2-40B4-BE49-F238E27FC236}">
                <a16:creationId xmlns:a16="http://schemas.microsoft.com/office/drawing/2014/main" id="{5D373FC5-F210-C361-7F27-34C03DDB2943}"/>
              </a:ext>
            </a:extLst>
          </p:cNvPr>
          <p:cNvSpPr>
            <a:spLocks noGrp="1"/>
          </p:cNvSpPr>
          <p:nvPr>
            <p:ph type="ftr" sz="quarter" idx="11"/>
          </p:nvPr>
        </p:nvSpPr>
        <p:spPr/>
        <p:txBody>
          <a:bodyPr/>
          <a:lstStyle/>
          <a:p>
            <a:pPr>
              <a:defRPr/>
            </a:pPr>
            <a:endParaRPr lang="en-US">
              <a:solidFill>
                <a:prstClr val="white">
                  <a:tint val="75000"/>
                </a:prstClr>
              </a:solidFill>
            </a:endParaRPr>
          </a:p>
        </p:txBody>
      </p:sp>
      <p:sp>
        <p:nvSpPr>
          <p:cNvPr id="7" name="Slide Number Placeholder 6">
            <a:extLst>
              <a:ext uri="{FF2B5EF4-FFF2-40B4-BE49-F238E27FC236}">
                <a16:creationId xmlns:a16="http://schemas.microsoft.com/office/drawing/2014/main" id="{9DC1A67A-E9C9-8A2F-DEEA-2EAEE9605B95}"/>
              </a:ext>
            </a:extLst>
          </p:cNvPr>
          <p:cNvSpPr>
            <a:spLocks noGrp="1"/>
          </p:cNvSpPr>
          <p:nvPr>
            <p:ph type="sldNum" sz="quarter" idx="12"/>
          </p:nvPr>
        </p:nvSpPr>
        <p:spPr/>
        <p:txBody>
          <a:bodyPr/>
          <a:lstStyle/>
          <a:p>
            <a:pPr>
              <a:defRPr/>
            </a:pPr>
            <a:fld id="{85DF3674-71F1-4AAB-B2A8-5DBC2707E998}" type="slidenum">
              <a:rPr lang="en-US" smtClean="0"/>
              <a:pPr>
                <a:defRPr/>
              </a:pPr>
              <a:t>‹#›</a:t>
            </a:fld>
            <a:endParaRPr lang="en-US"/>
          </a:p>
        </p:txBody>
      </p:sp>
    </p:spTree>
    <p:extLst>
      <p:ext uri="{BB962C8B-B14F-4D97-AF65-F5344CB8AC3E}">
        <p14:creationId xmlns:p14="http://schemas.microsoft.com/office/powerpoint/2010/main" val="21526403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3473F-5806-A063-AC40-A54780773204}"/>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C950247-6FC1-4E0C-E342-A8F5AC570B9E}"/>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22B61B9E-5AFC-4F4F-C5C3-22C276CAF690}"/>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FE4F06C-2AAA-8950-BB70-901EEFBB5D83}"/>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4AFABFF-ADBE-9E49-8FD7-96822410B871}"/>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D38F24-C05D-B92E-BBA6-3555395875E2}"/>
              </a:ext>
            </a:extLst>
          </p:cNvPr>
          <p:cNvSpPr>
            <a:spLocks noGrp="1"/>
          </p:cNvSpPr>
          <p:nvPr>
            <p:ph type="dt" sz="half" idx="10"/>
          </p:nvPr>
        </p:nvSpPr>
        <p:spPr/>
        <p:txBody>
          <a:bodyPr/>
          <a:lstStyle/>
          <a:p>
            <a:pPr>
              <a:defRPr/>
            </a:pPr>
            <a:fld id="{B38C1441-9069-4B52-8709-44E637649A60}" type="datetime1">
              <a:rPr lang="en-US" smtClean="0"/>
              <a:pPr>
                <a:defRPr/>
              </a:pPr>
              <a:t>10/11/23</a:t>
            </a:fld>
            <a:endParaRPr lang="en-US"/>
          </a:p>
        </p:txBody>
      </p:sp>
      <p:sp>
        <p:nvSpPr>
          <p:cNvPr id="8" name="Footer Placeholder 7">
            <a:extLst>
              <a:ext uri="{FF2B5EF4-FFF2-40B4-BE49-F238E27FC236}">
                <a16:creationId xmlns:a16="http://schemas.microsoft.com/office/drawing/2014/main" id="{E4DBD431-7075-708A-8BE7-861485F3A39A}"/>
              </a:ext>
            </a:extLst>
          </p:cNvPr>
          <p:cNvSpPr>
            <a:spLocks noGrp="1"/>
          </p:cNvSpPr>
          <p:nvPr>
            <p:ph type="ftr" sz="quarter" idx="11"/>
          </p:nvPr>
        </p:nvSpPr>
        <p:spPr/>
        <p:txBody>
          <a:bodyPr/>
          <a:lstStyle/>
          <a:p>
            <a:pPr>
              <a:defRPr/>
            </a:pPr>
            <a:endParaRPr lang="en-US">
              <a:solidFill>
                <a:prstClr val="white">
                  <a:tint val="75000"/>
                </a:prstClr>
              </a:solidFill>
            </a:endParaRPr>
          </a:p>
        </p:txBody>
      </p:sp>
      <p:sp>
        <p:nvSpPr>
          <p:cNvPr id="9" name="Slide Number Placeholder 8">
            <a:extLst>
              <a:ext uri="{FF2B5EF4-FFF2-40B4-BE49-F238E27FC236}">
                <a16:creationId xmlns:a16="http://schemas.microsoft.com/office/drawing/2014/main" id="{F840C254-EF54-32BE-AFFD-1D6D2D261715}"/>
              </a:ext>
            </a:extLst>
          </p:cNvPr>
          <p:cNvSpPr>
            <a:spLocks noGrp="1"/>
          </p:cNvSpPr>
          <p:nvPr>
            <p:ph type="sldNum" sz="quarter" idx="12"/>
          </p:nvPr>
        </p:nvSpPr>
        <p:spPr/>
        <p:txBody>
          <a:bodyPr/>
          <a:lstStyle/>
          <a:p>
            <a:pPr>
              <a:defRPr/>
            </a:pPr>
            <a:fld id="{23C5AEA9-2EBD-4969-A5B4-F598DA85A5DE}" type="slidenum">
              <a:rPr lang="en-US" smtClean="0"/>
              <a:pPr>
                <a:defRPr/>
              </a:pPr>
              <a:t>‹#›</a:t>
            </a:fld>
            <a:endParaRPr lang="en-US"/>
          </a:p>
        </p:txBody>
      </p:sp>
    </p:spTree>
    <p:extLst>
      <p:ext uri="{BB962C8B-B14F-4D97-AF65-F5344CB8AC3E}">
        <p14:creationId xmlns:p14="http://schemas.microsoft.com/office/powerpoint/2010/main" val="985089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F4680-672D-8E9E-997B-7F8F167DEDF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D45BAB1-FF6B-2F0F-8651-6CD206660310}"/>
              </a:ext>
            </a:extLst>
          </p:cNvPr>
          <p:cNvSpPr>
            <a:spLocks noGrp="1"/>
          </p:cNvSpPr>
          <p:nvPr>
            <p:ph type="dt" sz="half" idx="10"/>
          </p:nvPr>
        </p:nvSpPr>
        <p:spPr/>
        <p:txBody>
          <a:bodyPr/>
          <a:lstStyle/>
          <a:p>
            <a:pPr>
              <a:defRPr/>
            </a:pPr>
            <a:fld id="{EF28CE2A-0C6B-41BD-BEB8-5B54EB33CF6A}" type="datetime1">
              <a:rPr lang="en-US" smtClean="0"/>
              <a:pPr>
                <a:defRPr/>
              </a:pPr>
              <a:t>10/11/23</a:t>
            </a:fld>
            <a:endParaRPr lang="en-US"/>
          </a:p>
        </p:txBody>
      </p:sp>
      <p:sp>
        <p:nvSpPr>
          <p:cNvPr id="4" name="Footer Placeholder 3">
            <a:extLst>
              <a:ext uri="{FF2B5EF4-FFF2-40B4-BE49-F238E27FC236}">
                <a16:creationId xmlns:a16="http://schemas.microsoft.com/office/drawing/2014/main" id="{44EAE248-4CA6-A5AD-1051-C1218B2BE753}"/>
              </a:ext>
            </a:extLst>
          </p:cNvPr>
          <p:cNvSpPr>
            <a:spLocks noGrp="1"/>
          </p:cNvSpPr>
          <p:nvPr>
            <p:ph type="ftr" sz="quarter" idx="11"/>
          </p:nvPr>
        </p:nvSpPr>
        <p:spPr/>
        <p:txBody>
          <a:bodyPr/>
          <a:lstStyle/>
          <a:p>
            <a:pPr>
              <a:defRPr/>
            </a:pPr>
            <a:endParaRPr lang="en-US">
              <a:solidFill>
                <a:prstClr val="white">
                  <a:tint val="75000"/>
                </a:prstClr>
              </a:solidFill>
            </a:endParaRPr>
          </a:p>
        </p:txBody>
      </p:sp>
      <p:sp>
        <p:nvSpPr>
          <p:cNvPr id="5" name="Slide Number Placeholder 4">
            <a:extLst>
              <a:ext uri="{FF2B5EF4-FFF2-40B4-BE49-F238E27FC236}">
                <a16:creationId xmlns:a16="http://schemas.microsoft.com/office/drawing/2014/main" id="{11899612-6DFC-88D8-78A3-2C2D086CC425}"/>
              </a:ext>
            </a:extLst>
          </p:cNvPr>
          <p:cNvSpPr>
            <a:spLocks noGrp="1"/>
          </p:cNvSpPr>
          <p:nvPr>
            <p:ph type="sldNum" sz="quarter" idx="12"/>
          </p:nvPr>
        </p:nvSpPr>
        <p:spPr/>
        <p:txBody>
          <a:bodyPr/>
          <a:lstStyle/>
          <a:p>
            <a:pPr>
              <a:defRPr/>
            </a:pPr>
            <a:fld id="{B0622B1A-B8A1-4851-91EE-2B95E1E1110C}" type="slidenum">
              <a:rPr lang="en-US" smtClean="0"/>
              <a:pPr>
                <a:defRPr/>
              </a:pPr>
              <a:t>‹#›</a:t>
            </a:fld>
            <a:endParaRPr lang="en-US"/>
          </a:p>
        </p:txBody>
      </p:sp>
    </p:spTree>
    <p:extLst>
      <p:ext uri="{BB962C8B-B14F-4D97-AF65-F5344CB8AC3E}">
        <p14:creationId xmlns:p14="http://schemas.microsoft.com/office/powerpoint/2010/main" val="19228917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54546F-DFFC-A5E5-22DF-D574403329B1}"/>
              </a:ext>
            </a:extLst>
          </p:cNvPr>
          <p:cNvSpPr>
            <a:spLocks noGrp="1"/>
          </p:cNvSpPr>
          <p:nvPr>
            <p:ph type="dt" sz="half" idx="10"/>
          </p:nvPr>
        </p:nvSpPr>
        <p:spPr/>
        <p:txBody>
          <a:bodyPr/>
          <a:lstStyle/>
          <a:p>
            <a:pPr>
              <a:defRPr/>
            </a:pPr>
            <a:fld id="{3DFE5348-5B41-448D-8F4A-6E430059DE40}" type="datetime1">
              <a:rPr lang="en-US" smtClean="0"/>
              <a:pPr>
                <a:defRPr/>
              </a:pPr>
              <a:t>10/11/23</a:t>
            </a:fld>
            <a:endParaRPr lang="en-US"/>
          </a:p>
        </p:txBody>
      </p:sp>
      <p:sp>
        <p:nvSpPr>
          <p:cNvPr id="3" name="Footer Placeholder 2">
            <a:extLst>
              <a:ext uri="{FF2B5EF4-FFF2-40B4-BE49-F238E27FC236}">
                <a16:creationId xmlns:a16="http://schemas.microsoft.com/office/drawing/2014/main" id="{4B66A7D1-A3B3-42FB-A561-3A31C99CEA3A}"/>
              </a:ext>
            </a:extLst>
          </p:cNvPr>
          <p:cNvSpPr>
            <a:spLocks noGrp="1"/>
          </p:cNvSpPr>
          <p:nvPr>
            <p:ph type="ftr" sz="quarter" idx="11"/>
          </p:nvPr>
        </p:nvSpPr>
        <p:spPr/>
        <p:txBody>
          <a:bodyPr/>
          <a:lstStyle/>
          <a:p>
            <a:pPr>
              <a:defRPr/>
            </a:pPr>
            <a:endParaRPr lang="en-US">
              <a:solidFill>
                <a:prstClr val="white">
                  <a:tint val="75000"/>
                </a:prstClr>
              </a:solidFill>
            </a:endParaRPr>
          </a:p>
        </p:txBody>
      </p:sp>
      <p:sp>
        <p:nvSpPr>
          <p:cNvPr id="4" name="Slide Number Placeholder 3">
            <a:extLst>
              <a:ext uri="{FF2B5EF4-FFF2-40B4-BE49-F238E27FC236}">
                <a16:creationId xmlns:a16="http://schemas.microsoft.com/office/drawing/2014/main" id="{12D417EC-2CC2-C123-591C-68A7737BFA9A}"/>
              </a:ext>
            </a:extLst>
          </p:cNvPr>
          <p:cNvSpPr>
            <a:spLocks noGrp="1"/>
          </p:cNvSpPr>
          <p:nvPr>
            <p:ph type="sldNum" sz="quarter" idx="12"/>
          </p:nvPr>
        </p:nvSpPr>
        <p:spPr/>
        <p:txBody>
          <a:bodyPr/>
          <a:lstStyle/>
          <a:p>
            <a:pPr>
              <a:defRPr/>
            </a:pPr>
            <a:fld id="{57F4C634-96B9-4B73-A357-75E8F79FBCF0}" type="slidenum">
              <a:rPr lang="en-US" smtClean="0"/>
              <a:pPr>
                <a:defRPr/>
              </a:pPr>
              <a:t>‹#›</a:t>
            </a:fld>
            <a:endParaRPr lang="en-US"/>
          </a:p>
        </p:txBody>
      </p:sp>
    </p:spTree>
    <p:extLst>
      <p:ext uri="{BB962C8B-B14F-4D97-AF65-F5344CB8AC3E}">
        <p14:creationId xmlns:p14="http://schemas.microsoft.com/office/powerpoint/2010/main" val="35660889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E3457-38EF-1F47-4E38-AC6E0789A9C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2884C29-2B4D-B857-F3B5-295E34BCCDDA}"/>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881A0D-ACAD-53C1-2CA0-71770C6484B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7CC9345-6810-21B8-E453-CC23350CFC71}"/>
              </a:ext>
            </a:extLst>
          </p:cNvPr>
          <p:cNvSpPr>
            <a:spLocks noGrp="1"/>
          </p:cNvSpPr>
          <p:nvPr>
            <p:ph type="dt" sz="half" idx="10"/>
          </p:nvPr>
        </p:nvSpPr>
        <p:spPr/>
        <p:txBody>
          <a:bodyPr/>
          <a:lstStyle/>
          <a:p>
            <a:pPr>
              <a:defRPr/>
            </a:pPr>
            <a:fld id="{3FB02191-9193-46E0-8F24-2A907ED6C878}" type="datetime1">
              <a:rPr lang="en-US" smtClean="0"/>
              <a:pPr>
                <a:defRPr/>
              </a:pPr>
              <a:t>10/11/23</a:t>
            </a:fld>
            <a:endParaRPr lang="en-US"/>
          </a:p>
        </p:txBody>
      </p:sp>
      <p:sp>
        <p:nvSpPr>
          <p:cNvPr id="6" name="Footer Placeholder 5">
            <a:extLst>
              <a:ext uri="{FF2B5EF4-FFF2-40B4-BE49-F238E27FC236}">
                <a16:creationId xmlns:a16="http://schemas.microsoft.com/office/drawing/2014/main" id="{4F5E03A3-031F-1AAF-6F5B-FF8E54077100}"/>
              </a:ext>
            </a:extLst>
          </p:cNvPr>
          <p:cNvSpPr>
            <a:spLocks noGrp="1"/>
          </p:cNvSpPr>
          <p:nvPr>
            <p:ph type="ftr" sz="quarter" idx="11"/>
          </p:nvPr>
        </p:nvSpPr>
        <p:spPr/>
        <p:txBody>
          <a:bodyPr/>
          <a:lstStyle/>
          <a:p>
            <a:pPr>
              <a:defRPr/>
            </a:pPr>
            <a:endParaRPr lang="en-US">
              <a:solidFill>
                <a:prstClr val="white">
                  <a:tint val="75000"/>
                </a:prstClr>
              </a:solidFill>
            </a:endParaRPr>
          </a:p>
        </p:txBody>
      </p:sp>
      <p:sp>
        <p:nvSpPr>
          <p:cNvPr id="7" name="Slide Number Placeholder 6">
            <a:extLst>
              <a:ext uri="{FF2B5EF4-FFF2-40B4-BE49-F238E27FC236}">
                <a16:creationId xmlns:a16="http://schemas.microsoft.com/office/drawing/2014/main" id="{434578BC-DA1B-CC8A-297C-2380A0889D2E}"/>
              </a:ext>
            </a:extLst>
          </p:cNvPr>
          <p:cNvSpPr>
            <a:spLocks noGrp="1"/>
          </p:cNvSpPr>
          <p:nvPr>
            <p:ph type="sldNum" sz="quarter" idx="12"/>
          </p:nvPr>
        </p:nvSpPr>
        <p:spPr/>
        <p:txBody>
          <a:bodyPr/>
          <a:lstStyle/>
          <a:p>
            <a:pPr>
              <a:defRPr/>
            </a:pPr>
            <a:fld id="{D25011F2-4C55-4F3F-A61A-A557D674F907}" type="slidenum">
              <a:rPr lang="en-US" smtClean="0"/>
              <a:pPr>
                <a:defRPr/>
              </a:pPr>
              <a:t>‹#›</a:t>
            </a:fld>
            <a:endParaRPr lang="en-US"/>
          </a:p>
        </p:txBody>
      </p:sp>
    </p:spTree>
    <p:extLst>
      <p:ext uri="{BB962C8B-B14F-4D97-AF65-F5344CB8AC3E}">
        <p14:creationId xmlns:p14="http://schemas.microsoft.com/office/powerpoint/2010/main" val="2092144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4793D-5685-313F-A18E-321C1CCBBA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C2A4B6-5830-88AF-3765-2C6650BB22F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5106C6-3FAD-266C-9AB4-0348BDE7DAFA}"/>
              </a:ext>
            </a:extLst>
          </p:cNvPr>
          <p:cNvSpPr>
            <a:spLocks noGrp="1"/>
          </p:cNvSpPr>
          <p:nvPr>
            <p:ph type="dt" sz="half" idx="10"/>
          </p:nvPr>
        </p:nvSpPr>
        <p:spPr/>
        <p:txBody>
          <a:bodyPr/>
          <a:lstStyle/>
          <a:p>
            <a:pPr>
              <a:defRPr/>
            </a:pPr>
            <a:fld id="{5C61BAC7-A3E6-45FA-B0C3-2DE89EBF74C8}" type="datetime1">
              <a:rPr lang="en-US" smtClean="0"/>
              <a:pPr>
                <a:defRPr/>
              </a:pPr>
              <a:t>10/11/23</a:t>
            </a:fld>
            <a:endParaRPr lang="en-US"/>
          </a:p>
        </p:txBody>
      </p:sp>
      <p:sp>
        <p:nvSpPr>
          <p:cNvPr id="5" name="Footer Placeholder 4">
            <a:extLst>
              <a:ext uri="{FF2B5EF4-FFF2-40B4-BE49-F238E27FC236}">
                <a16:creationId xmlns:a16="http://schemas.microsoft.com/office/drawing/2014/main" id="{28732495-4137-0BBD-AED6-86BDE5B602DE}"/>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7052A8A2-375A-DA85-57EB-D22BB7B2E9AB}"/>
              </a:ext>
            </a:extLst>
          </p:cNvPr>
          <p:cNvSpPr>
            <a:spLocks noGrp="1"/>
          </p:cNvSpPr>
          <p:nvPr>
            <p:ph type="sldNum" sz="quarter" idx="12"/>
          </p:nvPr>
        </p:nvSpPr>
        <p:spPr/>
        <p:txBody>
          <a:bodyPr/>
          <a:lstStyle/>
          <a:p>
            <a:pPr>
              <a:defRPr/>
            </a:pPr>
            <a:fld id="{ACA4C6AE-251C-4949-A8E3-B0CDE5459881}" type="slidenum">
              <a:rPr lang="en-US" smtClean="0"/>
              <a:pPr>
                <a:defRPr/>
              </a:pPr>
              <a:t>‹#›</a:t>
            </a:fld>
            <a:endParaRPr lang="en-US"/>
          </a:p>
        </p:txBody>
      </p:sp>
    </p:spTree>
    <p:extLst>
      <p:ext uri="{BB962C8B-B14F-4D97-AF65-F5344CB8AC3E}">
        <p14:creationId xmlns:p14="http://schemas.microsoft.com/office/powerpoint/2010/main" val="11553122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BE2A9-20EB-E2A3-06F7-F8E957F2E8D4}"/>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FEC9BD7-B81A-55FC-5A66-2F267B436B8A}"/>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8D4ECA82-003A-D798-2A9A-B131800B359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E28EC14-07D3-9C7C-E90E-B6AF5373B7B5}"/>
              </a:ext>
            </a:extLst>
          </p:cNvPr>
          <p:cNvSpPr>
            <a:spLocks noGrp="1"/>
          </p:cNvSpPr>
          <p:nvPr>
            <p:ph type="dt" sz="half" idx="10"/>
          </p:nvPr>
        </p:nvSpPr>
        <p:spPr/>
        <p:txBody>
          <a:bodyPr/>
          <a:lstStyle/>
          <a:p>
            <a:pPr>
              <a:defRPr/>
            </a:pPr>
            <a:fld id="{0C77D621-DE3C-4CD4-BD4D-64CA71E4EEA6}" type="datetime1">
              <a:rPr lang="en-US" smtClean="0"/>
              <a:pPr>
                <a:defRPr/>
              </a:pPr>
              <a:t>10/11/23</a:t>
            </a:fld>
            <a:endParaRPr lang="en-US"/>
          </a:p>
        </p:txBody>
      </p:sp>
      <p:sp>
        <p:nvSpPr>
          <p:cNvPr id="6" name="Footer Placeholder 5">
            <a:extLst>
              <a:ext uri="{FF2B5EF4-FFF2-40B4-BE49-F238E27FC236}">
                <a16:creationId xmlns:a16="http://schemas.microsoft.com/office/drawing/2014/main" id="{86F9D4DF-A13C-1BAD-40DB-8010E52AC409}"/>
              </a:ext>
            </a:extLst>
          </p:cNvPr>
          <p:cNvSpPr>
            <a:spLocks noGrp="1"/>
          </p:cNvSpPr>
          <p:nvPr>
            <p:ph type="ftr" sz="quarter" idx="11"/>
          </p:nvPr>
        </p:nvSpPr>
        <p:spPr/>
        <p:txBody>
          <a:bodyPr/>
          <a:lstStyle/>
          <a:p>
            <a:pPr>
              <a:defRPr/>
            </a:pPr>
            <a:endParaRPr lang="en-US">
              <a:solidFill>
                <a:prstClr val="white">
                  <a:tint val="75000"/>
                </a:prstClr>
              </a:solidFill>
            </a:endParaRPr>
          </a:p>
        </p:txBody>
      </p:sp>
      <p:sp>
        <p:nvSpPr>
          <p:cNvPr id="7" name="Slide Number Placeholder 6">
            <a:extLst>
              <a:ext uri="{FF2B5EF4-FFF2-40B4-BE49-F238E27FC236}">
                <a16:creationId xmlns:a16="http://schemas.microsoft.com/office/drawing/2014/main" id="{F73A1946-0EA2-1DB9-A7FF-662866393EDA}"/>
              </a:ext>
            </a:extLst>
          </p:cNvPr>
          <p:cNvSpPr>
            <a:spLocks noGrp="1"/>
          </p:cNvSpPr>
          <p:nvPr>
            <p:ph type="sldNum" sz="quarter" idx="12"/>
          </p:nvPr>
        </p:nvSpPr>
        <p:spPr/>
        <p:txBody>
          <a:bodyPr/>
          <a:lstStyle/>
          <a:p>
            <a:pPr>
              <a:defRPr/>
            </a:pPr>
            <a:fld id="{7F2255EB-08EB-4168-A7A0-9CF31BA259EF}" type="slidenum">
              <a:rPr lang="en-US" smtClean="0"/>
              <a:pPr>
                <a:defRPr/>
              </a:pPr>
              <a:t>‹#›</a:t>
            </a:fld>
            <a:endParaRPr lang="en-US"/>
          </a:p>
        </p:txBody>
      </p:sp>
    </p:spTree>
    <p:extLst>
      <p:ext uri="{BB962C8B-B14F-4D97-AF65-F5344CB8AC3E}">
        <p14:creationId xmlns:p14="http://schemas.microsoft.com/office/powerpoint/2010/main" val="9032550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973C6-F57A-AA0B-62E2-F9BB0014BE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03666B-B763-9EE9-600F-35F1164556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8182C2-C9A5-D373-BE1B-755355FBD10E}"/>
              </a:ext>
            </a:extLst>
          </p:cNvPr>
          <p:cNvSpPr>
            <a:spLocks noGrp="1"/>
          </p:cNvSpPr>
          <p:nvPr>
            <p:ph type="dt" sz="half" idx="10"/>
          </p:nvPr>
        </p:nvSpPr>
        <p:spPr/>
        <p:txBody>
          <a:bodyPr/>
          <a:lstStyle/>
          <a:p>
            <a:pPr>
              <a:defRPr/>
            </a:pPr>
            <a:fld id="{71B2FF9C-4831-48F0-ADA7-68684095814D}" type="datetime1">
              <a:rPr lang="en-US" smtClean="0"/>
              <a:pPr>
                <a:defRPr/>
              </a:pPr>
              <a:t>10/11/23</a:t>
            </a:fld>
            <a:endParaRPr lang="en-US"/>
          </a:p>
        </p:txBody>
      </p:sp>
      <p:sp>
        <p:nvSpPr>
          <p:cNvPr id="5" name="Footer Placeholder 4">
            <a:extLst>
              <a:ext uri="{FF2B5EF4-FFF2-40B4-BE49-F238E27FC236}">
                <a16:creationId xmlns:a16="http://schemas.microsoft.com/office/drawing/2014/main" id="{BEFEACB9-6181-39CE-68B1-01023F7A2F85}"/>
              </a:ext>
            </a:extLst>
          </p:cNvPr>
          <p:cNvSpPr>
            <a:spLocks noGrp="1"/>
          </p:cNvSpPr>
          <p:nvPr>
            <p:ph type="ftr" sz="quarter" idx="11"/>
          </p:nvPr>
        </p:nvSpPr>
        <p:spPr/>
        <p:txBody>
          <a:bodyPr/>
          <a:lstStyle/>
          <a:p>
            <a:pPr>
              <a:defRPr/>
            </a:pPr>
            <a:endParaRPr lang="en-US">
              <a:solidFill>
                <a:prstClr val="white">
                  <a:tint val="75000"/>
                </a:prstClr>
              </a:solidFill>
            </a:endParaRPr>
          </a:p>
        </p:txBody>
      </p:sp>
      <p:sp>
        <p:nvSpPr>
          <p:cNvPr id="6" name="Slide Number Placeholder 5">
            <a:extLst>
              <a:ext uri="{FF2B5EF4-FFF2-40B4-BE49-F238E27FC236}">
                <a16:creationId xmlns:a16="http://schemas.microsoft.com/office/drawing/2014/main" id="{6CB32C19-D41E-9F8D-4D0B-9870015879BC}"/>
              </a:ext>
            </a:extLst>
          </p:cNvPr>
          <p:cNvSpPr>
            <a:spLocks noGrp="1"/>
          </p:cNvSpPr>
          <p:nvPr>
            <p:ph type="sldNum" sz="quarter" idx="12"/>
          </p:nvPr>
        </p:nvSpPr>
        <p:spPr/>
        <p:txBody>
          <a:bodyPr/>
          <a:lstStyle/>
          <a:p>
            <a:pPr>
              <a:defRPr/>
            </a:pPr>
            <a:fld id="{845EB1BC-0889-4377-B312-B4BE8949734A}" type="slidenum">
              <a:rPr lang="en-US" smtClean="0"/>
              <a:pPr>
                <a:defRPr/>
              </a:pPr>
              <a:t>‹#›</a:t>
            </a:fld>
            <a:endParaRPr lang="en-US"/>
          </a:p>
        </p:txBody>
      </p:sp>
    </p:spTree>
    <p:extLst>
      <p:ext uri="{BB962C8B-B14F-4D97-AF65-F5344CB8AC3E}">
        <p14:creationId xmlns:p14="http://schemas.microsoft.com/office/powerpoint/2010/main" val="10209757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EF35A2-7A6E-BFAB-55CA-5DA52B404553}"/>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230997-58D7-83A4-7D74-8AE0290DDE90}"/>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9E42D6-A329-98DB-B936-AA9CC4630821}"/>
              </a:ext>
            </a:extLst>
          </p:cNvPr>
          <p:cNvSpPr>
            <a:spLocks noGrp="1"/>
          </p:cNvSpPr>
          <p:nvPr>
            <p:ph type="dt" sz="half" idx="10"/>
          </p:nvPr>
        </p:nvSpPr>
        <p:spPr/>
        <p:txBody>
          <a:bodyPr/>
          <a:lstStyle/>
          <a:p>
            <a:pPr>
              <a:defRPr/>
            </a:pPr>
            <a:fld id="{110C5ABD-1F0D-4CBF-8720-452BDFC94A30}" type="datetime1">
              <a:rPr lang="en-US" smtClean="0"/>
              <a:pPr>
                <a:defRPr/>
              </a:pPr>
              <a:t>10/11/23</a:t>
            </a:fld>
            <a:endParaRPr lang="en-US"/>
          </a:p>
        </p:txBody>
      </p:sp>
      <p:sp>
        <p:nvSpPr>
          <p:cNvPr id="5" name="Footer Placeholder 4">
            <a:extLst>
              <a:ext uri="{FF2B5EF4-FFF2-40B4-BE49-F238E27FC236}">
                <a16:creationId xmlns:a16="http://schemas.microsoft.com/office/drawing/2014/main" id="{79EC6DE2-55A3-84DF-EF85-5A44918FEB94}"/>
              </a:ext>
            </a:extLst>
          </p:cNvPr>
          <p:cNvSpPr>
            <a:spLocks noGrp="1"/>
          </p:cNvSpPr>
          <p:nvPr>
            <p:ph type="ftr" sz="quarter" idx="11"/>
          </p:nvPr>
        </p:nvSpPr>
        <p:spPr/>
        <p:txBody>
          <a:bodyPr/>
          <a:lstStyle/>
          <a:p>
            <a:pPr>
              <a:defRPr/>
            </a:pPr>
            <a:endParaRPr lang="en-US">
              <a:solidFill>
                <a:prstClr val="white">
                  <a:tint val="75000"/>
                </a:prstClr>
              </a:solidFill>
            </a:endParaRPr>
          </a:p>
        </p:txBody>
      </p:sp>
      <p:sp>
        <p:nvSpPr>
          <p:cNvPr id="6" name="Slide Number Placeholder 5">
            <a:extLst>
              <a:ext uri="{FF2B5EF4-FFF2-40B4-BE49-F238E27FC236}">
                <a16:creationId xmlns:a16="http://schemas.microsoft.com/office/drawing/2014/main" id="{546C3DEB-7860-D2BF-6FB3-869C46600AB6}"/>
              </a:ext>
            </a:extLst>
          </p:cNvPr>
          <p:cNvSpPr>
            <a:spLocks noGrp="1"/>
          </p:cNvSpPr>
          <p:nvPr>
            <p:ph type="sldNum" sz="quarter" idx="12"/>
          </p:nvPr>
        </p:nvSpPr>
        <p:spPr/>
        <p:txBody>
          <a:bodyPr/>
          <a:lstStyle/>
          <a:p>
            <a:pPr>
              <a:defRPr/>
            </a:pPr>
            <a:fld id="{FDC7CE77-7F74-4E91-9C12-39080F999384}" type="slidenum">
              <a:rPr lang="en-US" smtClean="0"/>
              <a:pPr>
                <a:defRPr/>
              </a:pPr>
              <a:t>‹#›</a:t>
            </a:fld>
            <a:endParaRPr lang="en-US"/>
          </a:p>
        </p:txBody>
      </p:sp>
    </p:spTree>
    <p:extLst>
      <p:ext uri="{BB962C8B-B14F-4D97-AF65-F5344CB8AC3E}">
        <p14:creationId xmlns:p14="http://schemas.microsoft.com/office/powerpoint/2010/main" val="1125741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53669-6B72-F7E4-BF9D-A91740776ABE}"/>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01C2B7B-EADD-CB2B-4E27-6D82FC056804}"/>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D7D929-316E-875E-F599-5397578FEF90}"/>
              </a:ext>
            </a:extLst>
          </p:cNvPr>
          <p:cNvSpPr>
            <a:spLocks noGrp="1"/>
          </p:cNvSpPr>
          <p:nvPr>
            <p:ph type="dt" sz="half" idx="10"/>
          </p:nvPr>
        </p:nvSpPr>
        <p:spPr/>
        <p:txBody>
          <a:bodyPr/>
          <a:lstStyle/>
          <a:p>
            <a:pPr>
              <a:defRPr/>
            </a:pPr>
            <a:fld id="{3FE32299-BA6A-4669-B0DB-F8FAD38F8BB6}" type="datetime1">
              <a:rPr lang="en-US" smtClean="0"/>
              <a:pPr>
                <a:defRPr/>
              </a:pPr>
              <a:t>10/11/23</a:t>
            </a:fld>
            <a:endParaRPr lang="en-US"/>
          </a:p>
        </p:txBody>
      </p:sp>
      <p:sp>
        <p:nvSpPr>
          <p:cNvPr id="5" name="Footer Placeholder 4">
            <a:extLst>
              <a:ext uri="{FF2B5EF4-FFF2-40B4-BE49-F238E27FC236}">
                <a16:creationId xmlns:a16="http://schemas.microsoft.com/office/drawing/2014/main" id="{36987BA0-1FB8-36AF-D22D-F3FD7AA92C83}"/>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00BA37CB-7E3B-8B52-547A-9BD644F7ED8B}"/>
              </a:ext>
            </a:extLst>
          </p:cNvPr>
          <p:cNvSpPr>
            <a:spLocks noGrp="1"/>
          </p:cNvSpPr>
          <p:nvPr>
            <p:ph type="sldNum" sz="quarter" idx="12"/>
          </p:nvPr>
        </p:nvSpPr>
        <p:spPr/>
        <p:txBody>
          <a:bodyPr/>
          <a:lstStyle/>
          <a:p>
            <a:pPr>
              <a:defRPr/>
            </a:pPr>
            <a:fld id="{2B3EA677-1F67-4857-A791-56886CA6E803}" type="slidenum">
              <a:rPr lang="en-US" smtClean="0"/>
              <a:pPr>
                <a:defRPr/>
              </a:pPr>
              <a:t>‹#›</a:t>
            </a:fld>
            <a:endParaRPr lang="en-US"/>
          </a:p>
        </p:txBody>
      </p:sp>
    </p:spTree>
    <p:extLst>
      <p:ext uri="{BB962C8B-B14F-4D97-AF65-F5344CB8AC3E}">
        <p14:creationId xmlns:p14="http://schemas.microsoft.com/office/powerpoint/2010/main" val="18412876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5BB95-2247-D6AA-B8DE-94F4C6C803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AD3D9C-2ECA-82B2-A876-6E11BB630D57}"/>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2808B7-B603-6EBE-2FC7-F0C3EFABACC8}"/>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19985D-8255-60B8-FB46-40003B817D56}"/>
              </a:ext>
            </a:extLst>
          </p:cNvPr>
          <p:cNvSpPr>
            <a:spLocks noGrp="1"/>
          </p:cNvSpPr>
          <p:nvPr>
            <p:ph type="dt" sz="half" idx="10"/>
          </p:nvPr>
        </p:nvSpPr>
        <p:spPr/>
        <p:txBody>
          <a:bodyPr/>
          <a:lstStyle/>
          <a:p>
            <a:pPr>
              <a:defRPr/>
            </a:pPr>
            <a:fld id="{6A555450-B9C6-4681-BAAF-0987D8A0E47B}" type="datetime1">
              <a:rPr lang="en-US" smtClean="0"/>
              <a:pPr>
                <a:defRPr/>
              </a:pPr>
              <a:t>10/11/23</a:t>
            </a:fld>
            <a:endParaRPr lang="en-US"/>
          </a:p>
        </p:txBody>
      </p:sp>
      <p:sp>
        <p:nvSpPr>
          <p:cNvPr id="6" name="Footer Placeholder 5">
            <a:extLst>
              <a:ext uri="{FF2B5EF4-FFF2-40B4-BE49-F238E27FC236}">
                <a16:creationId xmlns:a16="http://schemas.microsoft.com/office/drawing/2014/main" id="{5D373FC5-F210-C361-7F27-34C03DDB2943}"/>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9DC1A67A-E9C9-8A2F-DEEA-2EAEE9605B95}"/>
              </a:ext>
            </a:extLst>
          </p:cNvPr>
          <p:cNvSpPr>
            <a:spLocks noGrp="1"/>
          </p:cNvSpPr>
          <p:nvPr>
            <p:ph type="sldNum" sz="quarter" idx="12"/>
          </p:nvPr>
        </p:nvSpPr>
        <p:spPr/>
        <p:txBody>
          <a:bodyPr/>
          <a:lstStyle/>
          <a:p>
            <a:pPr>
              <a:defRPr/>
            </a:pPr>
            <a:fld id="{85DF3674-71F1-4AAB-B2A8-5DBC2707E998}" type="slidenum">
              <a:rPr lang="en-US" smtClean="0"/>
              <a:pPr>
                <a:defRPr/>
              </a:pPr>
              <a:t>‹#›</a:t>
            </a:fld>
            <a:endParaRPr lang="en-US"/>
          </a:p>
        </p:txBody>
      </p:sp>
    </p:spTree>
    <p:extLst>
      <p:ext uri="{BB962C8B-B14F-4D97-AF65-F5344CB8AC3E}">
        <p14:creationId xmlns:p14="http://schemas.microsoft.com/office/powerpoint/2010/main" val="4108171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3473F-5806-A063-AC40-A54780773204}"/>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C950247-6FC1-4E0C-E342-A8F5AC570B9E}"/>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22B61B9E-5AFC-4F4F-C5C3-22C276CAF690}"/>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FE4F06C-2AAA-8950-BB70-901EEFBB5D83}"/>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4AFABFF-ADBE-9E49-8FD7-96822410B871}"/>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D38F24-C05D-B92E-BBA6-3555395875E2}"/>
              </a:ext>
            </a:extLst>
          </p:cNvPr>
          <p:cNvSpPr>
            <a:spLocks noGrp="1"/>
          </p:cNvSpPr>
          <p:nvPr>
            <p:ph type="dt" sz="half" idx="10"/>
          </p:nvPr>
        </p:nvSpPr>
        <p:spPr/>
        <p:txBody>
          <a:bodyPr/>
          <a:lstStyle/>
          <a:p>
            <a:pPr>
              <a:defRPr/>
            </a:pPr>
            <a:fld id="{B38C1441-9069-4B52-8709-44E637649A60}" type="datetime1">
              <a:rPr lang="en-US" smtClean="0"/>
              <a:pPr>
                <a:defRPr/>
              </a:pPr>
              <a:t>10/11/23</a:t>
            </a:fld>
            <a:endParaRPr lang="en-US"/>
          </a:p>
        </p:txBody>
      </p:sp>
      <p:sp>
        <p:nvSpPr>
          <p:cNvPr id="8" name="Footer Placeholder 7">
            <a:extLst>
              <a:ext uri="{FF2B5EF4-FFF2-40B4-BE49-F238E27FC236}">
                <a16:creationId xmlns:a16="http://schemas.microsoft.com/office/drawing/2014/main" id="{E4DBD431-7075-708A-8BE7-861485F3A39A}"/>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F840C254-EF54-32BE-AFFD-1D6D2D261715}"/>
              </a:ext>
            </a:extLst>
          </p:cNvPr>
          <p:cNvSpPr>
            <a:spLocks noGrp="1"/>
          </p:cNvSpPr>
          <p:nvPr>
            <p:ph type="sldNum" sz="quarter" idx="12"/>
          </p:nvPr>
        </p:nvSpPr>
        <p:spPr/>
        <p:txBody>
          <a:bodyPr/>
          <a:lstStyle/>
          <a:p>
            <a:pPr>
              <a:defRPr/>
            </a:pPr>
            <a:fld id="{23C5AEA9-2EBD-4969-A5B4-F598DA85A5DE}" type="slidenum">
              <a:rPr lang="en-US" smtClean="0"/>
              <a:pPr>
                <a:defRPr/>
              </a:pPr>
              <a:t>‹#›</a:t>
            </a:fld>
            <a:endParaRPr lang="en-US"/>
          </a:p>
        </p:txBody>
      </p:sp>
    </p:spTree>
    <p:extLst>
      <p:ext uri="{BB962C8B-B14F-4D97-AF65-F5344CB8AC3E}">
        <p14:creationId xmlns:p14="http://schemas.microsoft.com/office/powerpoint/2010/main" val="3631658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F4680-672D-8E9E-997B-7F8F167DEDF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D45BAB1-FF6B-2F0F-8651-6CD206660310}"/>
              </a:ext>
            </a:extLst>
          </p:cNvPr>
          <p:cNvSpPr>
            <a:spLocks noGrp="1"/>
          </p:cNvSpPr>
          <p:nvPr>
            <p:ph type="dt" sz="half" idx="10"/>
          </p:nvPr>
        </p:nvSpPr>
        <p:spPr/>
        <p:txBody>
          <a:bodyPr/>
          <a:lstStyle/>
          <a:p>
            <a:pPr>
              <a:defRPr/>
            </a:pPr>
            <a:fld id="{EF28CE2A-0C6B-41BD-BEB8-5B54EB33CF6A}" type="datetime1">
              <a:rPr lang="en-US" smtClean="0"/>
              <a:pPr>
                <a:defRPr/>
              </a:pPr>
              <a:t>10/11/23</a:t>
            </a:fld>
            <a:endParaRPr lang="en-US"/>
          </a:p>
        </p:txBody>
      </p:sp>
      <p:sp>
        <p:nvSpPr>
          <p:cNvPr id="4" name="Footer Placeholder 3">
            <a:extLst>
              <a:ext uri="{FF2B5EF4-FFF2-40B4-BE49-F238E27FC236}">
                <a16:creationId xmlns:a16="http://schemas.microsoft.com/office/drawing/2014/main" id="{44EAE248-4CA6-A5AD-1051-C1218B2BE753}"/>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11899612-6DFC-88D8-78A3-2C2D086CC425}"/>
              </a:ext>
            </a:extLst>
          </p:cNvPr>
          <p:cNvSpPr>
            <a:spLocks noGrp="1"/>
          </p:cNvSpPr>
          <p:nvPr>
            <p:ph type="sldNum" sz="quarter" idx="12"/>
          </p:nvPr>
        </p:nvSpPr>
        <p:spPr/>
        <p:txBody>
          <a:bodyPr/>
          <a:lstStyle/>
          <a:p>
            <a:pPr>
              <a:defRPr/>
            </a:pPr>
            <a:fld id="{B0622B1A-B8A1-4851-91EE-2B95E1E1110C}" type="slidenum">
              <a:rPr lang="en-US" smtClean="0"/>
              <a:pPr>
                <a:defRPr/>
              </a:pPr>
              <a:t>‹#›</a:t>
            </a:fld>
            <a:endParaRPr lang="en-US"/>
          </a:p>
        </p:txBody>
      </p:sp>
    </p:spTree>
    <p:extLst>
      <p:ext uri="{BB962C8B-B14F-4D97-AF65-F5344CB8AC3E}">
        <p14:creationId xmlns:p14="http://schemas.microsoft.com/office/powerpoint/2010/main" val="89812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54546F-DFFC-A5E5-22DF-D574403329B1}"/>
              </a:ext>
            </a:extLst>
          </p:cNvPr>
          <p:cNvSpPr>
            <a:spLocks noGrp="1"/>
          </p:cNvSpPr>
          <p:nvPr>
            <p:ph type="dt" sz="half" idx="10"/>
          </p:nvPr>
        </p:nvSpPr>
        <p:spPr/>
        <p:txBody>
          <a:bodyPr/>
          <a:lstStyle/>
          <a:p>
            <a:pPr>
              <a:defRPr/>
            </a:pPr>
            <a:fld id="{3DFE5348-5B41-448D-8F4A-6E430059DE40}" type="datetime1">
              <a:rPr lang="en-US" smtClean="0"/>
              <a:pPr>
                <a:defRPr/>
              </a:pPr>
              <a:t>10/11/23</a:t>
            </a:fld>
            <a:endParaRPr lang="en-US"/>
          </a:p>
        </p:txBody>
      </p:sp>
      <p:sp>
        <p:nvSpPr>
          <p:cNvPr id="3" name="Footer Placeholder 2">
            <a:extLst>
              <a:ext uri="{FF2B5EF4-FFF2-40B4-BE49-F238E27FC236}">
                <a16:creationId xmlns:a16="http://schemas.microsoft.com/office/drawing/2014/main" id="{4B66A7D1-A3B3-42FB-A561-3A31C99CEA3A}"/>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12D417EC-2CC2-C123-591C-68A7737BFA9A}"/>
              </a:ext>
            </a:extLst>
          </p:cNvPr>
          <p:cNvSpPr>
            <a:spLocks noGrp="1"/>
          </p:cNvSpPr>
          <p:nvPr>
            <p:ph type="sldNum" sz="quarter" idx="12"/>
          </p:nvPr>
        </p:nvSpPr>
        <p:spPr/>
        <p:txBody>
          <a:bodyPr/>
          <a:lstStyle/>
          <a:p>
            <a:pPr>
              <a:defRPr/>
            </a:pPr>
            <a:fld id="{57F4C634-96B9-4B73-A357-75E8F79FBCF0}" type="slidenum">
              <a:rPr lang="en-US" smtClean="0"/>
              <a:pPr>
                <a:defRPr/>
              </a:pPr>
              <a:t>‹#›</a:t>
            </a:fld>
            <a:endParaRPr lang="en-US"/>
          </a:p>
        </p:txBody>
      </p:sp>
    </p:spTree>
    <p:extLst>
      <p:ext uri="{BB962C8B-B14F-4D97-AF65-F5344CB8AC3E}">
        <p14:creationId xmlns:p14="http://schemas.microsoft.com/office/powerpoint/2010/main" val="39143000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E3457-38EF-1F47-4E38-AC6E0789A9C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2884C29-2B4D-B857-F3B5-295E34BCCDDA}"/>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881A0D-ACAD-53C1-2CA0-71770C6484B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7CC9345-6810-21B8-E453-CC23350CFC71}"/>
              </a:ext>
            </a:extLst>
          </p:cNvPr>
          <p:cNvSpPr>
            <a:spLocks noGrp="1"/>
          </p:cNvSpPr>
          <p:nvPr>
            <p:ph type="dt" sz="half" idx="10"/>
          </p:nvPr>
        </p:nvSpPr>
        <p:spPr/>
        <p:txBody>
          <a:bodyPr/>
          <a:lstStyle/>
          <a:p>
            <a:pPr>
              <a:defRPr/>
            </a:pPr>
            <a:fld id="{3FB02191-9193-46E0-8F24-2A907ED6C878}" type="datetime1">
              <a:rPr lang="en-US" smtClean="0"/>
              <a:pPr>
                <a:defRPr/>
              </a:pPr>
              <a:t>10/11/23</a:t>
            </a:fld>
            <a:endParaRPr lang="en-US"/>
          </a:p>
        </p:txBody>
      </p:sp>
      <p:sp>
        <p:nvSpPr>
          <p:cNvPr id="6" name="Footer Placeholder 5">
            <a:extLst>
              <a:ext uri="{FF2B5EF4-FFF2-40B4-BE49-F238E27FC236}">
                <a16:creationId xmlns:a16="http://schemas.microsoft.com/office/drawing/2014/main" id="{4F5E03A3-031F-1AAF-6F5B-FF8E54077100}"/>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434578BC-DA1B-CC8A-297C-2380A0889D2E}"/>
              </a:ext>
            </a:extLst>
          </p:cNvPr>
          <p:cNvSpPr>
            <a:spLocks noGrp="1"/>
          </p:cNvSpPr>
          <p:nvPr>
            <p:ph type="sldNum" sz="quarter" idx="12"/>
          </p:nvPr>
        </p:nvSpPr>
        <p:spPr/>
        <p:txBody>
          <a:bodyPr/>
          <a:lstStyle/>
          <a:p>
            <a:pPr>
              <a:defRPr/>
            </a:pPr>
            <a:fld id="{D25011F2-4C55-4F3F-A61A-A557D674F907}" type="slidenum">
              <a:rPr lang="en-US" smtClean="0"/>
              <a:pPr>
                <a:defRPr/>
              </a:pPr>
              <a:t>‹#›</a:t>
            </a:fld>
            <a:endParaRPr lang="en-US"/>
          </a:p>
        </p:txBody>
      </p:sp>
    </p:spTree>
    <p:extLst>
      <p:ext uri="{BB962C8B-B14F-4D97-AF65-F5344CB8AC3E}">
        <p14:creationId xmlns:p14="http://schemas.microsoft.com/office/powerpoint/2010/main" val="4181185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BE2A9-20EB-E2A3-06F7-F8E957F2E8D4}"/>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FEC9BD7-B81A-55FC-5A66-2F267B436B8A}"/>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8D4ECA82-003A-D798-2A9A-B131800B359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E28EC14-07D3-9C7C-E90E-B6AF5373B7B5}"/>
              </a:ext>
            </a:extLst>
          </p:cNvPr>
          <p:cNvSpPr>
            <a:spLocks noGrp="1"/>
          </p:cNvSpPr>
          <p:nvPr>
            <p:ph type="dt" sz="half" idx="10"/>
          </p:nvPr>
        </p:nvSpPr>
        <p:spPr/>
        <p:txBody>
          <a:bodyPr/>
          <a:lstStyle/>
          <a:p>
            <a:pPr>
              <a:defRPr/>
            </a:pPr>
            <a:fld id="{0C77D621-DE3C-4CD4-BD4D-64CA71E4EEA6}" type="datetime1">
              <a:rPr lang="en-US" smtClean="0"/>
              <a:pPr>
                <a:defRPr/>
              </a:pPr>
              <a:t>10/11/23</a:t>
            </a:fld>
            <a:endParaRPr lang="en-US"/>
          </a:p>
        </p:txBody>
      </p:sp>
      <p:sp>
        <p:nvSpPr>
          <p:cNvPr id="6" name="Footer Placeholder 5">
            <a:extLst>
              <a:ext uri="{FF2B5EF4-FFF2-40B4-BE49-F238E27FC236}">
                <a16:creationId xmlns:a16="http://schemas.microsoft.com/office/drawing/2014/main" id="{86F9D4DF-A13C-1BAD-40DB-8010E52AC409}"/>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F73A1946-0EA2-1DB9-A7FF-662866393EDA}"/>
              </a:ext>
            </a:extLst>
          </p:cNvPr>
          <p:cNvSpPr>
            <a:spLocks noGrp="1"/>
          </p:cNvSpPr>
          <p:nvPr>
            <p:ph type="sldNum" sz="quarter" idx="12"/>
          </p:nvPr>
        </p:nvSpPr>
        <p:spPr/>
        <p:txBody>
          <a:bodyPr/>
          <a:lstStyle/>
          <a:p>
            <a:pPr>
              <a:defRPr/>
            </a:pPr>
            <a:fld id="{7F2255EB-08EB-4168-A7A0-9CF31BA259EF}" type="slidenum">
              <a:rPr lang="en-US" smtClean="0"/>
              <a:pPr>
                <a:defRPr/>
              </a:pPr>
              <a:t>‹#›</a:t>
            </a:fld>
            <a:endParaRPr lang="en-US"/>
          </a:p>
        </p:txBody>
      </p:sp>
    </p:spTree>
    <p:extLst>
      <p:ext uri="{BB962C8B-B14F-4D97-AF65-F5344CB8AC3E}">
        <p14:creationId xmlns:p14="http://schemas.microsoft.com/office/powerpoint/2010/main" val="2402663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03B6E4-EB5F-767A-9597-CE2E50448128}"/>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94CE0CE-9DB6-032E-F6E9-A3FD84A3E849}"/>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5F8436-BF2C-2E02-A02E-86B2844EB1FA}"/>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DC6969AA-768C-46C5-A438-FEE50500CDAB}" type="datetime1">
              <a:rPr lang="en-US" smtClean="0"/>
              <a:pPr>
                <a:defRPr/>
              </a:pPr>
              <a:t>10/11/23</a:t>
            </a:fld>
            <a:endParaRPr lang="en-US"/>
          </a:p>
        </p:txBody>
      </p:sp>
      <p:sp>
        <p:nvSpPr>
          <p:cNvPr id="5" name="Footer Placeholder 4">
            <a:extLst>
              <a:ext uri="{FF2B5EF4-FFF2-40B4-BE49-F238E27FC236}">
                <a16:creationId xmlns:a16="http://schemas.microsoft.com/office/drawing/2014/main" id="{01C15AAD-399B-D77E-33B4-59638D83BD72}"/>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1CF0AFB2-A6BB-E45A-B246-6586F3693CD2}"/>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68AC95D6-71D9-4600-B497-4262A0F73EB2}" type="slidenum">
              <a:rPr lang="en-US" smtClean="0"/>
              <a:pPr>
                <a:defRPr/>
              </a:pPr>
              <a:t>‹#›</a:t>
            </a:fld>
            <a:endParaRPr lang="en-US"/>
          </a:p>
        </p:txBody>
      </p:sp>
    </p:spTree>
    <p:extLst>
      <p:ext uri="{BB962C8B-B14F-4D97-AF65-F5344CB8AC3E}">
        <p14:creationId xmlns:p14="http://schemas.microsoft.com/office/powerpoint/2010/main" val="1056853470"/>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03B6E4-EB5F-767A-9597-CE2E50448128}"/>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94CE0CE-9DB6-032E-F6E9-A3FD84A3E849}"/>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5F8436-BF2C-2E02-A02E-86B2844EB1FA}"/>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DC6969AA-768C-46C5-A438-FEE50500CDAB}" type="datetime1">
              <a:rPr lang="en-US" smtClean="0"/>
              <a:pPr>
                <a:defRPr/>
              </a:pPr>
              <a:t>10/11/23</a:t>
            </a:fld>
            <a:endParaRPr lang="en-US"/>
          </a:p>
        </p:txBody>
      </p:sp>
      <p:sp>
        <p:nvSpPr>
          <p:cNvPr id="5" name="Footer Placeholder 4">
            <a:extLst>
              <a:ext uri="{FF2B5EF4-FFF2-40B4-BE49-F238E27FC236}">
                <a16:creationId xmlns:a16="http://schemas.microsoft.com/office/drawing/2014/main" id="{01C15AAD-399B-D77E-33B4-59638D83BD72}"/>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solidFill>
                <a:prstClr val="white">
                  <a:tint val="75000"/>
                </a:prstClr>
              </a:solidFill>
            </a:endParaRPr>
          </a:p>
        </p:txBody>
      </p:sp>
      <p:sp>
        <p:nvSpPr>
          <p:cNvPr id="6" name="Slide Number Placeholder 5">
            <a:extLst>
              <a:ext uri="{FF2B5EF4-FFF2-40B4-BE49-F238E27FC236}">
                <a16:creationId xmlns:a16="http://schemas.microsoft.com/office/drawing/2014/main" id="{1CF0AFB2-A6BB-E45A-B246-6586F3693CD2}"/>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68AC95D6-71D9-4600-B497-4262A0F73EB2}" type="slidenum">
              <a:rPr lang="en-US" smtClean="0"/>
              <a:pPr>
                <a:defRPr/>
              </a:pPr>
              <a:t>‹#›</a:t>
            </a:fld>
            <a:endParaRPr lang="en-US"/>
          </a:p>
        </p:txBody>
      </p:sp>
    </p:spTree>
    <p:extLst>
      <p:ext uri="{BB962C8B-B14F-4D97-AF65-F5344CB8AC3E}">
        <p14:creationId xmlns:p14="http://schemas.microsoft.com/office/powerpoint/2010/main" val="4213301660"/>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32.jpe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 Id="rId5" Type="http://schemas.openxmlformats.org/officeDocument/2006/relationships/image" Target="../media/image36.png"/><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 Id="rId5" Type="http://schemas.openxmlformats.org/officeDocument/2006/relationships/image" Target="../media/image36.pn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image" Target="../media/image40.png"/><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3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52.png"/><Relationship Id="rId7" Type="http://schemas.microsoft.com/office/2007/relationships/hdphoto" Target="../media/hdphoto4.wdp"/><Relationship Id="rId2" Type="http://schemas.openxmlformats.org/officeDocument/2006/relationships/image" Target="../media/image51.png"/><Relationship Id="rId1" Type="http://schemas.openxmlformats.org/officeDocument/2006/relationships/slideLayout" Target="../slideLayouts/slideLayout6.xml"/><Relationship Id="rId6" Type="http://schemas.openxmlformats.org/officeDocument/2006/relationships/image" Target="../media/image54.png"/><Relationship Id="rId5" Type="http://schemas.microsoft.com/office/2007/relationships/hdphoto" Target="../media/hdphoto3.wdp"/><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s/_rels/slide3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77.gif"/><Relationship Id="rId4" Type="http://schemas.openxmlformats.org/officeDocument/2006/relationships/image" Target="../media/image76.png"/></Relationships>
</file>

<file path=ppt/slides/_rels/slide4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7.xml"/><Relationship Id="rId4" Type="http://schemas.openxmlformats.org/officeDocument/2006/relationships/image" Target="../media/image82.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ctrTitle"/>
          </p:nvPr>
        </p:nvSpPr>
        <p:spPr>
          <a:xfrm>
            <a:off x="0" y="-250825"/>
            <a:ext cx="9144000" cy="1470025"/>
          </a:xfrm>
        </p:spPr>
        <p:txBody>
          <a:bodyPr/>
          <a:lstStyle/>
          <a:p>
            <a:pPr eaLnBrk="1" hangingPunct="1"/>
            <a:r>
              <a:rPr lang="en-US">
                <a:ea typeface="ＭＳ Ｐゴシック" charset="-128"/>
              </a:rPr>
              <a:t>Keystone species and trophic cascades</a:t>
            </a:r>
          </a:p>
        </p:txBody>
      </p:sp>
      <p:sp>
        <p:nvSpPr>
          <p:cNvPr id="73731" name="Subtitle 2"/>
          <p:cNvSpPr>
            <a:spLocks noGrp="1"/>
          </p:cNvSpPr>
          <p:nvPr>
            <p:ph type="subTitle" idx="1"/>
          </p:nvPr>
        </p:nvSpPr>
        <p:spPr>
          <a:xfrm>
            <a:off x="1752600" y="5715000"/>
            <a:ext cx="5638800" cy="1143000"/>
          </a:xfrm>
        </p:spPr>
        <p:txBody>
          <a:bodyPr>
            <a:normAutofit lnSpcReduction="10000"/>
          </a:bodyPr>
          <a:lstStyle/>
          <a:p>
            <a:pPr eaLnBrk="1" hangingPunct="1">
              <a:lnSpc>
                <a:spcPct val="80000"/>
              </a:lnSpc>
            </a:pPr>
            <a:r>
              <a:rPr lang="en-US" sz="2700" dirty="0">
                <a:solidFill>
                  <a:srgbClr val="FFFFFF"/>
                </a:solidFill>
                <a:ea typeface="ＭＳ Ｐゴシック" charset="-128"/>
              </a:rPr>
              <a:t>BISC 830 Fall 2021</a:t>
            </a:r>
          </a:p>
          <a:p>
            <a:pPr eaLnBrk="1" hangingPunct="1">
              <a:lnSpc>
                <a:spcPct val="80000"/>
              </a:lnSpc>
            </a:pPr>
            <a:r>
              <a:rPr lang="en-US" sz="2700" dirty="0">
                <a:solidFill>
                  <a:srgbClr val="FFFFFF"/>
                </a:solidFill>
                <a:ea typeface="ＭＳ Ｐゴシック" charset="-128"/>
              </a:rPr>
              <a:t>Nicholas Dulvy</a:t>
            </a:r>
          </a:p>
          <a:p>
            <a:pPr eaLnBrk="1" hangingPunct="1">
              <a:lnSpc>
                <a:spcPct val="80000"/>
              </a:lnSpc>
            </a:pPr>
            <a:r>
              <a:rPr lang="en-US" sz="2000" dirty="0">
                <a:solidFill>
                  <a:srgbClr val="FFFFFF"/>
                </a:solidFill>
                <a:ea typeface="ＭＳ Ｐゴシック" charset="-128"/>
              </a:rPr>
              <a:t>dulvy@sfu.ca</a:t>
            </a:r>
          </a:p>
        </p:txBody>
      </p:sp>
      <p:pic>
        <p:nvPicPr>
          <p:cNvPr id="73733" name="Picture 3"/>
          <p:cNvPicPr>
            <a:picLocks noChangeAspect="1"/>
          </p:cNvPicPr>
          <p:nvPr/>
        </p:nvPicPr>
        <p:blipFill>
          <a:blip r:embed="rId3" cstate="print"/>
          <a:srcRect/>
          <a:stretch>
            <a:fillRect/>
          </a:stretch>
        </p:blipFill>
        <p:spPr bwMode="auto">
          <a:xfrm>
            <a:off x="3809968" y="3962400"/>
            <a:ext cx="3887820" cy="1395413"/>
          </a:xfrm>
          <a:prstGeom prst="rect">
            <a:avLst/>
          </a:prstGeom>
          <a:noFill/>
          <a:ln w="9525">
            <a:noFill/>
            <a:miter lim="800000"/>
            <a:headEnd/>
            <a:tailEnd/>
          </a:ln>
        </p:spPr>
      </p:pic>
      <p:pic>
        <p:nvPicPr>
          <p:cNvPr id="73735" name="Picture 5" descr="rtb_0010209.jpg"/>
          <p:cNvPicPr>
            <a:picLocks noChangeAspect="1"/>
          </p:cNvPicPr>
          <p:nvPr/>
        </p:nvPicPr>
        <p:blipFill>
          <a:blip r:embed="rId4" cstate="print"/>
          <a:srcRect/>
          <a:stretch>
            <a:fillRect/>
          </a:stretch>
        </p:blipFill>
        <p:spPr bwMode="auto">
          <a:xfrm>
            <a:off x="5943540" y="1447800"/>
            <a:ext cx="1676377" cy="2235200"/>
          </a:xfrm>
          <a:prstGeom prst="rect">
            <a:avLst/>
          </a:prstGeom>
          <a:noFill/>
          <a:ln w="25400">
            <a:solidFill>
              <a:schemeClr val="tx1"/>
            </a:solidFill>
            <a:miter lim="800000"/>
            <a:headEnd/>
            <a:tailEnd/>
          </a:ln>
        </p:spPr>
      </p:pic>
      <p:pic>
        <p:nvPicPr>
          <p:cNvPr id="73736" name="Picture 4"/>
          <p:cNvPicPr>
            <a:picLocks noChangeAspect="1"/>
          </p:cNvPicPr>
          <p:nvPr/>
        </p:nvPicPr>
        <p:blipFill>
          <a:blip r:embed="rId5" cstate="print"/>
          <a:srcRect/>
          <a:stretch>
            <a:fillRect/>
          </a:stretch>
        </p:blipFill>
        <p:spPr bwMode="auto">
          <a:xfrm>
            <a:off x="1523999" y="4038600"/>
            <a:ext cx="1996433" cy="1282700"/>
          </a:xfrm>
          <a:prstGeom prst="rect">
            <a:avLst/>
          </a:prstGeom>
          <a:noFill/>
          <a:ln w="25400">
            <a:solidFill>
              <a:schemeClr val="tx1"/>
            </a:solidFill>
            <a:miter lim="800000"/>
            <a:headEnd/>
            <a:tailEnd/>
          </a:ln>
        </p:spPr>
      </p:pic>
      <p:pic>
        <p:nvPicPr>
          <p:cNvPr id="1026" name="Picture 2"/>
          <p:cNvPicPr>
            <a:picLocks noChangeAspect="1" noChangeArrowheads="1"/>
          </p:cNvPicPr>
          <p:nvPr/>
        </p:nvPicPr>
        <p:blipFill>
          <a:blip r:embed="rId6" cstate="print"/>
          <a:srcRect/>
          <a:stretch>
            <a:fillRect/>
          </a:stretch>
        </p:blipFill>
        <p:spPr bwMode="auto">
          <a:xfrm>
            <a:off x="1600200" y="1219200"/>
            <a:ext cx="3810000" cy="2600325"/>
          </a:xfrm>
          <a:prstGeom prst="rect">
            <a:avLst/>
          </a:prstGeom>
          <a:noFill/>
          <a:ln w="44450">
            <a:solidFill>
              <a:schemeClr val="tx1"/>
            </a:solidFill>
            <a:round/>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ge resul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68551"/>
            <a:ext cx="4724400" cy="6765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90083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a:xfrm>
            <a:off x="609600" y="116681"/>
            <a:ext cx="7886700" cy="1325563"/>
          </a:xfrm>
        </p:spPr>
        <p:txBody>
          <a:bodyPr/>
          <a:lstStyle/>
          <a:p>
            <a:r>
              <a:rPr lang="en-AU" dirty="0">
                <a:ea typeface="ＭＳ Ｐゴシック" charset="-128"/>
              </a:rPr>
              <a:t>What is a keystone species?</a:t>
            </a:r>
          </a:p>
        </p:txBody>
      </p:sp>
      <p:sp>
        <p:nvSpPr>
          <p:cNvPr id="75779" name="Content Placeholder 4"/>
          <p:cNvSpPr>
            <a:spLocks noGrp="1"/>
          </p:cNvSpPr>
          <p:nvPr>
            <p:ph idx="1"/>
          </p:nvPr>
        </p:nvSpPr>
        <p:spPr>
          <a:xfrm>
            <a:off x="609600" y="1200074"/>
            <a:ext cx="8229600" cy="1447800"/>
          </a:xfrm>
        </p:spPr>
        <p:txBody>
          <a:bodyPr/>
          <a:lstStyle/>
          <a:p>
            <a:pPr marL="0" indent="0">
              <a:buNone/>
            </a:pPr>
            <a:r>
              <a:rPr lang="en-US" b="1" dirty="0">
                <a:solidFill>
                  <a:schemeClr val="tx1">
                    <a:lumMod val="85000"/>
                  </a:schemeClr>
                </a:solidFill>
                <a:ea typeface="ＭＳ Ｐゴシック" charset="-128"/>
              </a:rPr>
              <a:t>“A species that has a disproportionate effect on its environment relative to its biomass”</a:t>
            </a:r>
          </a:p>
          <a:p>
            <a:pPr lvl="1"/>
            <a:r>
              <a:rPr lang="en-US" dirty="0">
                <a:solidFill>
                  <a:schemeClr val="tx1">
                    <a:lumMod val="85000"/>
                  </a:schemeClr>
                </a:solidFill>
                <a:ea typeface="ＭＳ Ｐゴシック" charset="-128"/>
              </a:rPr>
              <a:t>Coined by Bob Paine (1969): </a:t>
            </a:r>
            <a:r>
              <a:rPr lang="en-US" i="1" dirty="0" err="1">
                <a:solidFill>
                  <a:schemeClr val="tx1">
                    <a:lumMod val="85000"/>
                  </a:schemeClr>
                </a:solidFill>
                <a:ea typeface="ＭＳ Ｐゴシック" charset="-128"/>
              </a:rPr>
              <a:t>Pisaster</a:t>
            </a:r>
            <a:r>
              <a:rPr lang="en-US" i="1" dirty="0">
                <a:solidFill>
                  <a:schemeClr val="tx1">
                    <a:lumMod val="85000"/>
                  </a:schemeClr>
                </a:solidFill>
                <a:ea typeface="ＭＳ Ｐゴシック" charset="-128"/>
              </a:rPr>
              <a:t> </a:t>
            </a:r>
            <a:r>
              <a:rPr lang="en-US" i="1" dirty="0" err="1">
                <a:solidFill>
                  <a:schemeClr val="tx1">
                    <a:lumMod val="85000"/>
                  </a:schemeClr>
                </a:solidFill>
                <a:ea typeface="ＭＳ Ｐゴシック" charset="-128"/>
              </a:rPr>
              <a:t>ochraeaus</a:t>
            </a:r>
            <a:r>
              <a:rPr lang="en-US" i="1" dirty="0">
                <a:solidFill>
                  <a:schemeClr val="tx1">
                    <a:lumMod val="85000"/>
                  </a:schemeClr>
                </a:solidFill>
                <a:ea typeface="ＭＳ Ｐゴシック" charset="-128"/>
              </a:rPr>
              <a:t> </a:t>
            </a:r>
            <a:r>
              <a:rPr lang="en-US" dirty="0">
                <a:solidFill>
                  <a:schemeClr val="tx1">
                    <a:lumMod val="85000"/>
                  </a:schemeClr>
                </a:solidFill>
                <a:ea typeface="ＭＳ Ｐゴシック" charset="-128"/>
              </a:rPr>
              <a:t>and </a:t>
            </a:r>
            <a:r>
              <a:rPr lang="en-US" i="1" dirty="0" err="1">
                <a:solidFill>
                  <a:schemeClr val="tx1">
                    <a:lumMod val="85000"/>
                  </a:schemeClr>
                </a:solidFill>
                <a:ea typeface="ＭＳ Ｐゴシック" charset="-128"/>
              </a:rPr>
              <a:t>Mytilus</a:t>
            </a:r>
            <a:r>
              <a:rPr lang="en-US" i="1" dirty="0">
                <a:solidFill>
                  <a:schemeClr val="tx1">
                    <a:lumMod val="85000"/>
                  </a:schemeClr>
                </a:solidFill>
                <a:ea typeface="ＭＳ Ｐゴシック" charset="-128"/>
              </a:rPr>
              <a:t> </a:t>
            </a:r>
            <a:r>
              <a:rPr lang="en-US" i="1" dirty="0" err="1">
                <a:solidFill>
                  <a:schemeClr val="tx1">
                    <a:lumMod val="85000"/>
                  </a:schemeClr>
                </a:solidFill>
                <a:ea typeface="ＭＳ Ｐゴシック" charset="-128"/>
              </a:rPr>
              <a:t>californianus</a:t>
            </a:r>
            <a:endParaRPr lang="en-US" i="1" dirty="0">
              <a:solidFill>
                <a:schemeClr val="tx1">
                  <a:lumMod val="85000"/>
                </a:schemeClr>
              </a:solidFill>
              <a:ea typeface="ＭＳ Ｐゴシック" charset="-128"/>
            </a:endParaRPr>
          </a:p>
          <a:p>
            <a:pPr lvl="1"/>
            <a:endParaRPr lang="en-US" i="1" dirty="0">
              <a:solidFill>
                <a:schemeClr val="tx1">
                  <a:lumMod val="85000"/>
                </a:schemeClr>
              </a:solidFill>
              <a:ea typeface="ＭＳ Ｐゴシック" charset="-128"/>
            </a:endParaRPr>
          </a:p>
        </p:txBody>
      </p:sp>
      <p:grpSp>
        <p:nvGrpSpPr>
          <p:cNvPr id="75781" name="Group 7"/>
          <p:cNvGrpSpPr>
            <a:grpSpLocks/>
          </p:cNvGrpSpPr>
          <p:nvPr/>
        </p:nvGrpSpPr>
        <p:grpSpPr bwMode="auto">
          <a:xfrm>
            <a:off x="4114800" y="3276600"/>
            <a:ext cx="4267200" cy="3233738"/>
            <a:chOff x="4114800" y="3276600"/>
            <a:chExt cx="4267200" cy="3233410"/>
          </a:xfrm>
        </p:grpSpPr>
        <p:pic>
          <p:nvPicPr>
            <p:cNvPr id="75783" name="Picture 5"/>
            <p:cNvPicPr>
              <a:picLocks noChangeAspect="1"/>
            </p:cNvPicPr>
            <p:nvPr/>
          </p:nvPicPr>
          <p:blipFill>
            <a:blip r:embed="rId3" cstate="print"/>
            <a:srcRect/>
            <a:stretch>
              <a:fillRect/>
            </a:stretch>
          </p:blipFill>
          <p:spPr bwMode="auto">
            <a:xfrm>
              <a:off x="4114800" y="3276600"/>
              <a:ext cx="4267200" cy="3200400"/>
            </a:xfrm>
            <a:prstGeom prst="rect">
              <a:avLst/>
            </a:prstGeom>
            <a:noFill/>
            <a:ln w="9525">
              <a:noFill/>
              <a:miter lim="800000"/>
              <a:headEnd/>
              <a:tailEnd/>
            </a:ln>
          </p:spPr>
        </p:pic>
        <p:sp>
          <p:nvSpPr>
            <p:cNvPr id="75784" name="TextBox 6"/>
            <p:cNvSpPr txBox="1">
              <a:spLocks noChangeArrowheads="1"/>
            </p:cNvSpPr>
            <p:nvPr/>
          </p:nvSpPr>
          <p:spPr bwMode="auto">
            <a:xfrm>
              <a:off x="6934200" y="6248400"/>
              <a:ext cx="1439160" cy="261610"/>
            </a:xfrm>
            <a:prstGeom prst="rect">
              <a:avLst/>
            </a:prstGeom>
            <a:noFill/>
            <a:ln w="9525">
              <a:noFill/>
              <a:miter lim="800000"/>
              <a:headEnd/>
              <a:tailEnd/>
            </a:ln>
          </p:spPr>
          <p:txBody>
            <a:bodyPr wrap="none">
              <a:spAutoFit/>
            </a:bodyPr>
            <a:lstStyle/>
            <a:p>
              <a:r>
                <a:rPr lang="en-AU" sz="1100"/>
                <a:t>www.wallawalla.edu</a:t>
              </a:r>
            </a:p>
          </p:txBody>
        </p:sp>
      </p:grpSp>
      <p:sp>
        <p:nvSpPr>
          <p:cNvPr id="75782" name="TextBox 8"/>
          <p:cNvSpPr txBox="1">
            <a:spLocks noChangeArrowheads="1"/>
          </p:cNvSpPr>
          <p:nvPr/>
        </p:nvSpPr>
        <p:spPr bwMode="auto">
          <a:xfrm>
            <a:off x="2133600" y="6167438"/>
            <a:ext cx="1852613" cy="461962"/>
          </a:xfrm>
          <a:prstGeom prst="rect">
            <a:avLst/>
          </a:prstGeom>
          <a:noFill/>
          <a:ln w="9525">
            <a:noFill/>
            <a:miter lim="800000"/>
            <a:headEnd/>
            <a:tailEnd/>
          </a:ln>
        </p:spPr>
        <p:txBody>
          <a:bodyPr>
            <a:spAutoFit/>
          </a:bodyPr>
          <a:lstStyle/>
          <a:p>
            <a:r>
              <a:rPr lang="en-US" sz="1200">
                <a:solidFill>
                  <a:schemeClr val="bg1"/>
                </a:solidFill>
              </a:rPr>
              <a:t>globalchange.umich.edu</a:t>
            </a:r>
          </a:p>
          <a:p>
            <a:endParaRPr lang="en-AU" sz="1200">
              <a:solidFill>
                <a:schemeClr val="bg1"/>
              </a:solidFill>
            </a:endParaRPr>
          </a:p>
        </p:txBody>
      </p:sp>
      <p:pic>
        <p:nvPicPr>
          <p:cNvPr id="10" name="Picture 2" descr="oman arch, diagram. Engineering sketch of a Roman arch. Note the voissoirs on ea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515932"/>
            <a:ext cx="3534661" cy="273246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628650" y="119180"/>
            <a:ext cx="7886700" cy="1325563"/>
          </a:xfrm>
        </p:spPr>
        <p:txBody>
          <a:bodyPr/>
          <a:lstStyle/>
          <a:p>
            <a:r>
              <a:rPr lang="en-AU" dirty="0">
                <a:ea typeface="ＭＳ Ｐゴシック" charset="-128"/>
              </a:rPr>
              <a:t>What is a keystone species?</a:t>
            </a:r>
          </a:p>
        </p:txBody>
      </p:sp>
      <p:sp>
        <p:nvSpPr>
          <p:cNvPr id="76803" name="Content Placeholder 2"/>
          <p:cNvSpPr>
            <a:spLocks noGrp="1"/>
          </p:cNvSpPr>
          <p:nvPr>
            <p:ph idx="1"/>
          </p:nvPr>
        </p:nvSpPr>
        <p:spPr>
          <a:xfrm>
            <a:off x="457200" y="1036638"/>
            <a:ext cx="8229600" cy="4525962"/>
          </a:xfrm>
        </p:spPr>
        <p:txBody>
          <a:bodyPr/>
          <a:lstStyle/>
          <a:p>
            <a:pPr marL="52388" indent="3175">
              <a:buFont typeface="Arial" charset="0"/>
              <a:buNone/>
            </a:pPr>
            <a:r>
              <a:rPr lang="en-US" dirty="0">
                <a:ea typeface="ＭＳ Ｐゴシック" charset="-128"/>
              </a:rPr>
              <a:t>Central idea: a non-abundant species that has a greater-than-expected impact on ecosystem functions </a:t>
            </a:r>
            <a:r>
              <a:rPr lang="en-US" i="1" dirty="0">
                <a:ea typeface="ＭＳ Ｐゴシック" charset="-128"/>
              </a:rPr>
              <a:t>via a chain of interactions</a:t>
            </a:r>
          </a:p>
        </p:txBody>
      </p:sp>
      <p:cxnSp>
        <p:nvCxnSpPr>
          <p:cNvPr id="4" name="Straight Arrow Connector 3"/>
          <p:cNvCxnSpPr>
            <a:cxnSpLocks noChangeShapeType="1"/>
          </p:cNvCxnSpPr>
          <p:nvPr/>
        </p:nvCxnSpPr>
        <p:spPr bwMode="auto">
          <a:xfrm rot="5400000" flipH="1" flipV="1">
            <a:off x="1588294" y="4050506"/>
            <a:ext cx="2616200" cy="1588"/>
          </a:xfrm>
          <a:prstGeom prst="straightConnector1">
            <a:avLst/>
          </a:prstGeom>
          <a:noFill/>
          <a:ln w="25400">
            <a:solidFill>
              <a:schemeClr val="accent1"/>
            </a:solidFill>
            <a:round/>
            <a:headEnd/>
            <a:tailEnd type="arrow" w="med" len="med"/>
          </a:ln>
          <a:effectLst>
            <a:outerShdw dist="20000" dir="5400000" rotWithShape="0">
              <a:srgbClr val="808080">
                <a:alpha val="37999"/>
              </a:srgbClr>
            </a:outerShdw>
          </a:effectLst>
        </p:spPr>
      </p:cxnSp>
      <p:cxnSp>
        <p:nvCxnSpPr>
          <p:cNvPr id="5" name="Straight Arrow Connector 4"/>
          <p:cNvCxnSpPr>
            <a:cxnSpLocks noChangeShapeType="1"/>
          </p:cNvCxnSpPr>
          <p:nvPr/>
        </p:nvCxnSpPr>
        <p:spPr bwMode="auto">
          <a:xfrm>
            <a:off x="2895600" y="5359400"/>
            <a:ext cx="3452813" cy="0"/>
          </a:xfrm>
          <a:prstGeom prst="straightConnector1">
            <a:avLst/>
          </a:prstGeom>
          <a:noFill/>
          <a:ln w="25400">
            <a:solidFill>
              <a:schemeClr val="accent1"/>
            </a:solidFill>
            <a:round/>
            <a:headEnd/>
            <a:tailEnd type="arrow" w="med" len="med"/>
          </a:ln>
          <a:effectLst>
            <a:outerShdw dist="20000" dir="5400000" rotWithShape="0">
              <a:srgbClr val="808080">
                <a:alpha val="37999"/>
              </a:srgbClr>
            </a:outerShdw>
          </a:effectLst>
        </p:spPr>
      </p:cxnSp>
      <p:sp>
        <p:nvSpPr>
          <p:cNvPr id="76816" name="TextBox 5"/>
          <p:cNvSpPr txBox="1">
            <a:spLocks noChangeArrowheads="1"/>
          </p:cNvSpPr>
          <p:nvPr/>
        </p:nvSpPr>
        <p:spPr bwMode="auto">
          <a:xfrm>
            <a:off x="2895600" y="5461739"/>
            <a:ext cx="3581488" cy="369393"/>
          </a:xfrm>
          <a:prstGeom prst="rect">
            <a:avLst/>
          </a:prstGeom>
          <a:noFill/>
          <a:ln w="9525">
            <a:noFill/>
            <a:miter lim="800000"/>
            <a:headEnd/>
            <a:tailEnd/>
          </a:ln>
        </p:spPr>
        <p:txBody>
          <a:bodyPr>
            <a:spAutoFit/>
          </a:bodyPr>
          <a:lstStyle/>
          <a:p>
            <a:r>
              <a:rPr lang="en-AU"/>
              <a:t>Proportional biomass of species</a:t>
            </a:r>
          </a:p>
        </p:txBody>
      </p:sp>
      <p:sp>
        <p:nvSpPr>
          <p:cNvPr id="76817" name="TextBox 6"/>
          <p:cNvSpPr txBox="1">
            <a:spLocks noChangeArrowheads="1"/>
          </p:cNvSpPr>
          <p:nvPr/>
        </p:nvSpPr>
        <p:spPr bwMode="auto">
          <a:xfrm>
            <a:off x="2362200" y="6108228"/>
            <a:ext cx="4386263" cy="646331"/>
          </a:xfrm>
          <a:prstGeom prst="rect">
            <a:avLst/>
          </a:prstGeom>
          <a:noFill/>
          <a:ln w="9525">
            <a:noFill/>
            <a:miter lim="800000"/>
            <a:headEnd/>
            <a:tailEnd/>
          </a:ln>
        </p:spPr>
        <p:txBody>
          <a:bodyPr wrap="square">
            <a:spAutoFit/>
          </a:bodyPr>
          <a:lstStyle/>
          <a:p>
            <a:r>
              <a:rPr lang="en-CA" sz="1200" dirty="0">
                <a:effectLst/>
                <a:latin typeface="+mn-lt"/>
              </a:rPr>
              <a:t>Power ME, Tilman D, Estes JA, </a:t>
            </a:r>
            <a:r>
              <a:rPr lang="en-CA" sz="1200" dirty="0" err="1">
                <a:effectLst/>
                <a:latin typeface="+mn-lt"/>
              </a:rPr>
              <a:t>Menge</a:t>
            </a:r>
            <a:r>
              <a:rPr lang="en-CA" sz="1200" dirty="0">
                <a:effectLst/>
                <a:latin typeface="+mn-lt"/>
              </a:rPr>
              <a:t> BA, Bond WJ, Mills LS, et al. Challenges in the quest for keystones. Bioscience. 1996;46(8):609-20.</a:t>
            </a:r>
          </a:p>
        </p:txBody>
      </p:sp>
      <p:sp>
        <p:nvSpPr>
          <p:cNvPr id="76818" name="TextBox 7"/>
          <p:cNvSpPr txBox="1">
            <a:spLocks noChangeArrowheads="1"/>
          </p:cNvSpPr>
          <p:nvPr/>
        </p:nvSpPr>
        <p:spPr bwMode="auto">
          <a:xfrm>
            <a:off x="2999201" y="4611780"/>
            <a:ext cx="1035913" cy="646438"/>
          </a:xfrm>
          <a:prstGeom prst="rect">
            <a:avLst/>
          </a:prstGeom>
          <a:noFill/>
          <a:ln w="9525">
            <a:noFill/>
            <a:miter lim="800000"/>
            <a:headEnd/>
            <a:tailEnd/>
          </a:ln>
        </p:spPr>
        <p:txBody>
          <a:bodyPr>
            <a:spAutoFit/>
          </a:bodyPr>
          <a:lstStyle/>
          <a:p>
            <a:r>
              <a:rPr lang="en-AU" dirty="0"/>
              <a:t>Rare species</a:t>
            </a:r>
          </a:p>
        </p:txBody>
      </p:sp>
      <p:sp>
        <p:nvSpPr>
          <p:cNvPr id="76821" name="TextBox 10"/>
          <p:cNvSpPr txBox="1">
            <a:spLocks noChangeArrowheads="1"/>
          </p:cNvSpPr>
          <p:nvPr/>
        </p:nvSpPr>
        <p:spPr bwMode="auto">
          <a:xfrm>
            <a:off x="4802832" y="4496092"/>
            <a:ext cx="1330825" cy="646438"/>
          </a:xfrm>
          <a:prstGeom prst="rect">
            <a:avLst/>
          </a:prstGeom>
          <a:noFill/>
          <a:ln w="9525">
            <a:noFill/>
            <a:miter lim="800000"/>
            <a:headEnd/>
            <a:tailEnd/>
          </a:ln>
        </p:spPr>
        <p:txBody>
          <a:bodyPr>
            <a:spAutoFit/>
          </a:bodyPr>
          <a:lstStyle/>
          <a:p>
            <a:r>
              <a:rPr lang="en-AU" dirty="0"/>
              <a:t>Common species</a:t>
            </a:r>
          </a:p>
        </p:txBody>
      </p:sp>
      <p:sp>
        <p:nvSpPr>
          <p:cNvPr id="76805" name="TextBox 14"/>
          <p:cNvSpPr txBox="1">
            <a:spLocks noChangeArrowheads="1"/>
          </p:cNvSpPr>
          <p:nvPr/>
        </p:nvSpPr>
        <p:spPr bwMode="auto">
          <a:xfrm rot="-5400000">
            <a:off x="1333500" y="3924300"/>
            <a:ext cx="2432050" cy="374650"/>
          </a:xfrm>
          <a:prstGeom prst="rect">
            <a:avLst/>
          </a:prstGeom>
          <a:noFill/>
          <a:ln w="9525">
            <a:noFill/>
            <a:miter lim="800000"/>
            <a:headEnd/>
            <a:tailEnd/>
          </a:ln>
        </p:spPr>
        <p:txBody>
          <a:bodyPr>
            <a:spAutoFit/>
          </a:bodyPr>
          <a:lstStyle/>
          <a:p>
            <a:r>
              <a:rPr lang="en-AU"/>
              <a:t>Impact on ecosystem</a:t>
            </a:r>
          </a:p>
        </p:txBody>
      </p:sp>
      <p:grpSp>
        <p:nvGrpSpPr>
          <p:cNvPr id="23" name="Group 22"/>
          <p:cNvGrpSpPr/>
          <p:nvPr/>
        </p:nvGrpSpPr>
        <p:grpSpPr>
          <a:xfrm>
            <a:off x="4751388" y="2438400"/>
            <a:ext cx="3630612" cy="4087813"/>
            <a:chOff x="4751388" y="2438400"/>
            <a:chExt cx="3630612" cy="4087813"/>
          </a:xfrm>
        </p:grpSpPr>
        <p:sp>
          <p:nvSpPr>
            <p:cNvPr id="7180" name="TextBox 9"/>
            <p:cNvSpPr txBox="1">
              <a:spLocks noChangeArrowheads="1"/>
            </p:cNvSpPr>
            <p:nvPr/>
          </p:nvSpPr>
          <p:spPr bwMode="auto">
            <a:xfrm>
              <a:off x="4751388" y="2947988"/>
              <a:ext cx="1365250" cy="923330"/>
            </a:xfrm>
            <a:prstGeom prst="rect">
              <a:avLst/>
            </a:prstGeom>
            <a:noFill/>
            <a:ln w="9525">
              <a:noFill/>
              <a:miter lim="800000"/>
              <a:headEnd/>
              <a:tailEnd/>
            </a:ln>
          </p:spPr>
          <p:txBody>
            <a:bodyPr>
              <a:spAutoFit/>
            </a:bodyPr>
            <a:lstStyle/>
            <a:p>
              <a:pPr>
                <a:defRPr/>
              </a:pPr>
              <a:r>
                <a:rPr lang="en-AU" dirty="0"/>
                <a:t>Dominant/</a:t>
              </a:r>
            </a:p>
            <a:p>
              <a:pPr>
                <a:defRPr/>
              </a:pPr>
              <a:r>
                <a:rPr lang="en-AU" dirty="0"/>
                <a:t>Foundation species</a:t>
              </a:r>
            </a:p>
          </p:txBody>
        </p:sp>
        <p:grpSp>
          <p:nvGrpSpPr>
            <p:cNvPr id="22" name="Group 21"/>
            <p:cNvGrpSpPr/>
            <p:nvPr/>
          </p:nvGrpSpPr>
          <p:grpSpPr>
            <a:xfrm>
              <a:off x="6934200" y="2438400"/>
              <a:ext cx="1447800" cy="4087813"/>
              <a:chOff x="6934200" y="2438400"/>
              <a:chExt cx="1447800" cy="4087813"/>
            </a:xfrm>
          </p:grpSpPr>
          <p:pic>
            <p:nvPicPr>
              <p:cNvPr id="76806" name="Picture 15"/>
              <p:cNvPicPr>
                <a:picLocks noChangeAspect="1" noChangeArrowheads="1"/>
              </p:cNvPicPr>
              <p:nvPr/>
            </p:nvPicPr>
            <p:blipFill>
              <a:blip r:embed="rId3" cstate="print"/>
              <a:srcRect/>
              <a:stretch>
                <a:fillRect/>
              </a:stretch>
            </p:blipFill>
            <p:spPr bwMode="auto">
              <a:xfrm>
                <a:off x="7010400" y="2438400"/>
                <a:ext cx="1333500" cy="889000"/>
              </a:xfrm>
              <a:prstGeom prst="rect">
                <a:avLst/>
              </a:prstGeom>
              <a:noFill/>
              <a:ln w="9525">
                <a:noFill/>
                <a:miter lim="800000"/>
                <a:headEnd/>
                <a:tailEnd/>
              </a:ln>
            </p:spPr>
          </p:pic>
          <p:pic>
            <p:nvPicPr>
              <p:cNvPr id="76807" name="Picture 16"/>
              <p:cNvPicPr>
                <a:picLocks noChangeAspect="1" noChangeArrowheads="1"/>
              </p:cNvPicPr>
              <p:nvPr/>
            </p:nvPicPr>
            <p:blipFill>
              <a:blip r:embed="rId4" cstate="print"/>
              <a:srcRect/>
              <a:stretch>
                <a:fillRect/>
              </a:stretch>
            </p:blipFill>
            <p:spPr bwMode="auto">
              <a:xfrm>
                <a:off x="6934200" y="3352800"/>
                <a:ext cx="1447800" cy="1085850"/>
              </a:xfrm>
              <a:prstGeom prst="rect">
                <a:avLst/>
              </a:prstGeom>
              <a:noFill/>
              <a:ln w="9525">
                <a:noFill/>
                <a:miter lim="800000"/>
                <a:headEnd/>
                <a:tailEnd/>
              </a:ln>
            </p:spPr>
          </p:pic>
          <p:pic>
            <p:nvPicPr>
              <p:cNvPr id="76808" name="Picture 17"/>
              <p:cNvPicPr>
                <a:picLocks noChangeAspect="1" noChangeArrowheads="1"/>
              </p:cNvPicPr>
              <p:nvPr/>
            </p:nvPicPr>
            <p:blipFill>
              <a:blip r:embed="rId5" cstate="print"/>
              <a:srcRect/>
              <a:stretch>
                <a:fillRect/>
              </a:stretch>
            </p:blipFill>
            <p:spPr bwMode="auto">
              <a:xfrm>
                <a:off x="6934200" y="4495800"/>
                <a:ext cx="1447800" cy="989013"/>
              </a:xfrm>
              <a:prstGeom prst="rect">
                <a:avLst/>
              </a:prstGeom>
              <a:noFill/>
              <a:ln w="9525">
                <a:noFill/>
                <a:miter lim="800000"/>
                <a:headEnd/>
                <a:tailEnd/>
              </a:ln>
            </p:spPr>
          </p:pic>
          <p:pic>
            <p:nvPicPr>
              <p:cNvPr id="76809" name="Picture 18"/>
              <p:cNvPicPr>
                <a:picLocks noChangeAspect="1" noChangeArrowheads="1"/>
              </p:cNvPicPr>
              <p:nvPr/>
            </p:nvPicPr>
            <p:blipFill>
              <a:blip r:embed="rId6" cstate="print"/>
              <a:srcRect/>
              <a:stretch>
                <a:fillRect/>
              </a:stretch>
            </p:blipFill>
            <p:spPr bwMode="auto">
              <a:xfrm>
                <a:off x="6934200" y="5562600"/>
                <a:ext cx="1447800" cy="963613"/>
              </a:xfrm>
              <a:prstGeom prst="rect">
                <a:avLst/>
              </a:prstGeom>
              <a:noFill/>
              <a:ln w="9525">
                <a:noFill/>
                <a:miter lim="800000"/>
                <a:headEnd/>
                <a:tailEnd/>
              </a:ln>
            </p:spPr>
          </p:pic>
        </p:grpSp>
      </p:grpSp>
      <p:grpSp>
        <p:nvGrpSpPr>
          <p:cNvPr id="24" name="Group 23"/>
          <p:cNvGrpSpPr/>
          <p:nvPr/>
        </p:nvGrpSpPr>
        <p:grpSpPr>
          <a:xfrm>
            <a:off x="728663" y="2667000"/>
            <a:ext cx="3670504" cy="4006850"/>
            <a:chOff x="728663" y="2667000"/>
            <a:chExt cx="3670504" cy="4006850"/>
          </a:xfrm>
        </p:grpSpPr>
        <p:sp>
          <p:nvSpPr>
            <p:cNvPr id="76819" name="TextBox 8"/>
            <p:cNvSpPr txBox="1">
              <a:spLocks noChangeArrowheads="1"/>
            </p:cNvSpPr>
            <p:nvPr/>
          </p:nvSpPr>
          <p:spPr bwMode="auto">
            <a:xfrm>
              <a:off x="3050734" y="2947879"/>
              <a:ext cx="1348433" cy="646438"/>
            </a:xfrm>
            <a:prstGeom prst="rect">
              <a:avLst/>
            </a:prstGeom>
            <a:noFill/>
            <a:ln w="9525">
              <a:noFill/>
              <a:miter lim="800000"/>
              <a:headEnd/>
              <a:tailEnd/>
            </a:ln>
          </p:spPr>
          <p:txBody>
            <a:bodyPr>
              <a:spAutoFit/>
            </a:bodyPr>
            <a:lstStyle/>
            <a:p>
              <a:r>
                <a:rPr lang="en-AU" dirty="0"/>
                <a:t>Keystone species</a:t>
              </a:r>
            </a:p>
          </p:txBody>
        </p:sp>
        <p:pic>
          <p:nvPicPr>
            <p:cNvPr id="76810" name="Picture 19"/>
            <p:cNvPicPr>
              <a:picLocks noChangeAspect="1" noChangeArrowheads="1"/>
            </p:cNvPicPr>
            <p:nvPr/>
          </p:nvPicPr>
          <p:blipFill>
            <a:blip r:embed="rId7" cstate="print"/>
            <a:srcRect/>
            <a:stretch>
              <a:fillRect/>
            </a:stretch>
          </p:blipFill>
          <p:spPr bwMode="auto">
            <a:xfrm>
              <a:off x="762000" y="2667000"/>
              <a:ext cx="1143000" cy="1139825"/>
            </a:xfrm>
            <a:prstGeom prst="rect">
              <a:avLst/>
            </a:prstGeom>
            <a:noFill/>
            <a:ln w="9525">
              <a:noFill/>
              <a:miter lim="800000"/>
              <a:headEnd/>
              <a:tailEnd/>
            </a:ln>
          </p:spPr>
        </p:pic>
        <p:pic>
          <p:nvPicPr>
            <p:cNvPr id="76811" name="Picture 20"/>
            <p:cNvPicPr>
              <a:picLocks noChangeAspect="1" noChangeArrowheads="1"/>
            </p:cNvPicPr>
            <p:nvPr/>
          </p:nvPicPr>
          <p:blipFill>
            <a:blip r:embed="rId8" cstate="print"/>
            <a:srcRect/>
            <a:stretch>
              <a:fillRect/>
            </a:stretch>
          </p:blipFill>
          <p:spPr bwMode="auto">
            <a:xfrm>
              <a:off x="728663" y="3821113"/>
              <a:ext cx="1219200" cy="914400"/>
            </a:xfrm>
            <a:prstGeom prst="rect">
              <a:avLst/>
            </a:prstGeom>
            <a:noFill/>
            <a:ln w="9525">
              <a:noFill/>
              <a:miter lim="800000"/>
              <a:headEnd/>
              <a:tailEnd/>
            </a:ln>
          </p:spPr>
        </p:pic>
        <p:pic>
          <p:nvPicPr>
            <p:cNvPr id="76812" name="Picture 21"/>
            <p:cNvPicPr>
              <a:picLocks noChangeAspect="1" noChangeArrowheads="1"/>
            </p:cNvPicPr>
            <p:nvPr/>
          </p:nvPicPr>
          <p:blipFill>
            <a:blip r:embed="rId9" cstate="print"/>
            <a:srcRect/>
            <a:stretch>
              <a:fillRect/>
            </a:stretch>
          </p:blipFill>
          <p:spPr bwMode="auto">
            <a:xfrm>
              <a:off x="762000" y="4724400"/>
              <a:ext cx="1219200" cy="831850"/>
            </a:xfrm>
            <a:prstGeom prst="rect">
              <a:avLst/>
            </a:prstGeom>
            <a:noFill/>
            <a:ln w="9525">
              <a:noFill/>
              <a:miter lim="800000"/>
              <a:headEnd/>
              <a:tailEnd/>
            </a:ln>
          </p:spPr>
        </p:pic>
        <p:pic>
          <p:nvPicPr>
            <p:cNvPr id="76813" name="Picture 22"/>
            <p:cNvPicPr>
              <a:picLocks noChangeAspect="1" noChangeArrowheads="1"/>
            </p:cNvPicPr>
            <p:nvPr/>
          </p:nvPicPr>
          <p:blipFill>
            <a:blip r:embed="rId10" cstate="print"/>
            <a:srcRect/>
            <a:stretch>
              <a:fillRect/>
            </a:stretch>
          </p:blipFill>
          <p:spPr bwMode="auto">
            <a:xfrm>
              <a:off x="762000" y="5562600"/>
              <a:ext cx="1219200" cy="1111250"/>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8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a:xfrm>
            <a:off x="0" y="-76200"/>
            <a:ext cx="9144000" cy="1143000"/>
          </a:xfrm>
        </p:spPr>
        <p:txBody>
          <a:bodyPr/>
          <a:lstStyle/>
          <a:p>
            <a:r>
              <a:rPr lang="en-AU">
                <a:ea typeface="ＭＳ Ｐゴシック" charset="-128"/>
              </a:rPr>
              <a:t>What a keystone </a:t>
            </a:r>
            <a:r>
              <a:rPr lang="en-AU" i="1">
                <a:ea typeface="ＭＳ Ｐゴシック" charset="-128"/>
              </a:rPr>
              <a:t>isn’t </a:t>
            </a:r>
            <a:r>
              <a:rPr lang="en-AU">
                <a:ea typeface="ＭＳ Ｐゴシック" charset="-128"/>
              </a:rPr>
              <a:t>(necessarily…)</a:t>
            </a:r>
          </a:p>
        </p:txBody>
      </p:sp>
      <p:sp>
        <p:nvSpPr>
          <p:cNvPr id="3" name="Content Placeholder 2"/>
          <p:cNvSpPr>
            <a:spLocks noGrp="1"/>
          </p:cNvSpPr>
          <p:nvPr>
            <p:ph idx="1"/>
          </p:nvPr>
        </p:nvSpPr>
        <p:spPr>
          <a:xfrm>
            <a:off x="1143000" y="990600"/>
            <a:ext cx="7162800" cy="5867400"/>
          </a:xfrm>
        </p:spPr>
        <p:txBody>
          <a:bodyPr>
            <a:normAutofit/>
          </a:bodyPr>
          <a:lstStyle/>
          <a:p>
            <a:pPr>
              <a:lnSpc>
                <a:spcPct val="90000"/>
              </a:lnSpc>
              <a:buFont typeface="Arial" charset="0"/>
              <a:buNone/>
            </a:pPr>
            <a:r>
              <a:rPr lang="en-AU" sz="1800" strike="sngStrike" dirty="0">
                <a:ea typeface="ＭＳ Ｐゴシック" charset="-128"/>
              </a:rPr>
              <a:t>Foundation species</a:t>
            </a:r>
          </a:p>
          <a:p>
            <a:pPr lvl="1">
              <a:lnSpc>
                <a:spcPct val="90000"/>
              </a:lnSpc>
              <a:buFont typeface="Arial" charset="0"/>
              <a:buNone/>
            </a:pPr>
            <a:r>
              <a:rPr lang="en-US" dirty="0">
                <a:ea typeface="ＭＳ Ｐゴシック" charset="-128"/>
              </a:rPr>
              <a:t>a dominant primary producer in an ecosystem both in terms of abundance and influence</a:t>
            </a:r>
          </a:p>
          <a:p>
            <a:pPr lvl="2">
              <a:lnSpc>
                <a:spcPct val="90000"/>
              </a:lnSpc>
              <a:buFont typeface="Arial" charset="0"/>
              <a:buNone/>
            </a:pPr>
            <a:r>
              <a:rPr lang="en-US" sz="1800" dirty="0">
                <a:ea typeface="ＭＳ Ｐゴシック" charset="-128"/>
              </a:rPr>
              <a:t>Kelp in kelp forests, coral on coral reefs, trees in a forest…</a:t>
            </a:r>
            <a:endParaRPr lang="en-AU" sz="1800" dirty="0">
              <a:ea typeface="ＭＳ Ｐゴシック" charset="-128"/>
            </a:endParaRPr>
          </a:p>
          <a:p>
            <a:pPr>
              <a:lnSpc>
                <a:spcPct val="90000"/>
              </a:lnSpc>
              <a:buFont typeface="Arial" charset="0"/>
              <a:buNone/>
            </a:pPr>
            <a:r>
              <a:rPr lang="en-AU" sz="1800" strike="sngStrike" dirty="0">
                <a:ea typeface="ＭＳ Ｐゴシック" charset="-128"/>
              </a:rPr>
              <a:t>Umbrella species</a:t>
            </a:r>
          </a:p>
          <a:p>
            <a:pPr lvl="1">
              <a:lnSpc>
                <a:spcPct val="90000"/>
              </a:lnSpc>
              <a:buFont typeface="Arial" charset="0"/>
              <a:buNone/>
            </a:pPr>
            <a:r>
              <a:rPr lang="en-AU" dirty="0">
                <a:ea typeface="ＭＳ Ｐゴシック" charset="-128"/>
              </a:rPr>
              <a:t>Protecting it protects lots of other species too.</a:t>
            </a:r>
          </a:p>
          <a:p>
            <a:pPr lvl="2">
              <a:lnSpc>
                <a:spcPct val="90000"/>
              </a:lnSpc>
              <a:buFont typeface="Arial" charset="0"/>
              <a:buNone/>
            </a:pPr>
            <a:r>
              <a:rPr lang="en-AU" sz="1800" dirty="0">
                <a:ea typeface="ＭＳ Ｐゴシック" charset="-128"/>
              </a:rPr>
              <a:t>Amphibians, tigers, sea horses…</a:t>
            </a:r>
          </a:p>
          <a:p>
            <a:pPr>
              <a:lnSpc>
                <a:spcPct val="90000"/>
              </a:lnSpc>
              <a:buFont typeface="Arial" charset="0"/>
              <a:buNone/>
            </a:pPr>
            <a:r>
              <a:rPr lang="en-AU" sz="1800" strike="sngStrike" dirty="0">
                <a:ea typeface="ＭＳ Ｐゴシック" charset="-128"/>
              </a:rPr>
              <a:t>Flagship species</a:t>
            </a:r>
          </a:p>
          <a:p>
            <a:pPr lvl="1">
              <a:lnSpc>
                <a:spcPct val="90000"/>
              </a:lnSpc>
              <a:buFont typeface="Arial" charset="0"/>
              <a:buNone/>
            </a:pPr>
            <a:r>
              <a:rPr lang="en-US" dirty="0">
                <a:ea typeface="ＭＳ Ｐゴシック" charset="-128"/>
              </a:rPr>
              <a:t>representative ‘poster’ species</a:t>
            </a:r>
          </a:p>
          <a:p>
            <a:pPr lvl="2">
              <a:lnSpc>
                <a:spcPct val="90000"/>
              </a:lnSpc>
              <a:buFont typeface="Arial" charset="0"/>
              <a:buNone/>
            </a:pPr>
            <a:r>
              <a:rPr lang="en-US" sz="1800" dirty="0">
                <a:ea typeface="ＭＳ Ｐゴシック" charset="-128"/>
              </a:rPr>
              <a:t>Giant pandas, Orangutan, African elephants, manta ray, whale shark…</a:t>
            </a:r>
          </a:p>
          <a:p>
            <a:pPr>
              <a:lnSpc>
                <a:spcPct val="90000"/>
              </a:lnSpc>
              <a:buFont typeface="Arial" charset="0"/>
              <a:buNone/>
            </a:pPr>
            <a:r>
              <a:rPr lang="en-US" sz="1800" strike="sngStrike" dirty="0">
                <a:ea typeface="ＭＳ Ｐゴシック" charset="-128"/>
              </a:rPr>
              <a:t>Indicator species</a:t>
            </a:r>
          </a:p>
          <a:p>
            <a:pPr lvl="1">
              <a:lnSpc>
                <a:spcPct val="90000"/>
              </a:lnSpc>
              <a:buFont typeface="Arial" charset="0"/>
              <a:buNone/>
            </a:pPr>
            <a:r>
              <a:rPr lang="en-US" dirty="0">
                <a:ea typeface="ＭＳ Ｐゴシック" charset="-128"/>
              </a:rPr>
              <a:t>Indicative of ecosystem ‘health’, biodiversity or other properties of interest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a:xfrm>
            <a:off x="628650" y="76200"/>
            <a:ext cx="7886700" cy="1325563"/>
          </a:xfrm>
        </p:spPr>
        <p:txBody>
          <a:bodyPr/>
          <a:lstStyle/>
          <a:p>
            <a:r>
              <a:rPr lang="en-AU" dirty="0">
                <a:ea typeface="ＭＳ Ｐゴシック" charset="-128"/>
              </a:rPr>
              <a:t>What sort of species are keystones?</a:t>
            </a:r>
          </a:p>
        </p:txBody>
      </p:sp>
      <p:sp>
        <p:nvSpPr>
          <p:cNvPr id="23555" name="Content Placeholder 26"/>
          <p:cNvSpPr>
            <a:spLocks noGrp="1"/>
          </p:cNvSpPr>
          <p:nvPr>
            <p:ph idx="1"/>
          </p:nvPr>
        </p:nvSpPr>
        <p:spPr>
          <a:xfrm>
            <a:off x="1752600" y="1066800"/>
            <a:ext cx="6934200" cy="5791200"/>
          </a:xfrm>
        </p:spPr>
        <p:txBody>
          <a:bodyPr>
            <a:normAutofit fontScale="77500" lnSpcReduction="20000"/>
          </a:bodyPr>
          <a:lstStyle/>
          <a:p>
            <a:pPr marL="0" indent="0">
              <a:buNone/>
            </a:pPr>
            <a:r>
              <a:rPr lang="en-AU" sz="2400" dirty="0">
                <a:solidFill>
                  <a:schemeClr val="tx1">
                    <a:lumMod val="95000"/>
                  </a:schemeClr>
                </a:solidFill>
                <a:ea typeface="ＭＳ Ｐゴシック" charset="-128"/>
              </a:rPr>
              <a:t>Predators</a:t>
            </a:r>
          </a:p>
          <a:p>
            <a:pPr marL="0" indent="0">
              <a:buNone/>
            </a:pPr>
            <a:endParaRPr lang="en-AU" sz="2400" dirty="0">
              <a:solidFill>
                <a:schemeClr val="tx1">
                  <a:lumMod val="95000"/>
                </a:schemeClr>
              </a:solidFill>
              <a:ea typeface="ＭＳ Ｐゴシック" charset="-128"/>
            </a:endParaRPr>
          </a:p>
          <a:p>
            <a:pPr marL="342900" lvl="1" indent="0">
              <a:buNone/>
            </a:pPr>
            <a:r>
              <a:rPr lang="en-AU" sz="2100" dirty="0">
                <a:solidFill>
                  <a:schemeClr val="tx1">
                    <a:lumMod val="95000"/>
                  </a:schemeClr>
                </a:solidFill>
                <a:ea typeface="ＭＳ Ｐゴシック" charset="-128"/>
              </a:rPr>
              <a:t>	Strong ‘top down’ effects on the structure of communities (Paine 1969)</a:t>
            </a:r>
          </a:p>
          <a:p>
            <a:pPr marL="0" indent="0">
              <a:buNone/>
            </a:pPr>
            <a:endParaRPr lang="en-AU" sz="2400" dirty="0">
              <a:solidFill>
                <a:schemeClr val="tx1">
                  <a:lumMod val="95000"/>
                </a:schemeClr>
              </a:solidFill>
              <a:ea typeface="ＭＳ Ｐゴシック" charset="-128"/>
            </a:endParaRPr>
          </a:p>
          <a:p>
            <a:pPr marL="0" indent="0">
              <a:buNone/>
            </a:pPr>
            <a:r>
              <a:rPr lang="en-AU" sz="2400" dirty="0">
                <a:solidFill>
                  <a:schemeClr val="tx1">
                    <a:lumMod val="95000"/>
                  </a:schemeClr>
                </a:solidFill>
                <a:ea typeface="ＭＳ Ｐゴシック" charset="-128"/>
              </a:rPr>
              <a:t>	Sea stars, sea otters , wolves, sharks…</a:t>
            </a:r>
          </a:p>
          <a:p>
            <a:pPr marL="0" indent="0">
              <a:buNone/>
            </a:pPr>
            <a:endParaRPr lang="en-AU" sz="2400" dirty="0">
              <a:solidFill>
                <a:schemeClr val="tx1">
                  <a:lumMod val="95000"/>
                </a:schemeClr>
              </a:solidFill>
              <a:ea typeface="ＭＳ Ｐゴシック" charset="-128"/>
            </a:endParaRPr>
          </a:p>
          <a:p>
            <a:pPr marL="0" indent="0">
              <a:buNone/>
            </a:pPr>
            <a:r>
              <a:rPr lang="en-AU" sz="2400" dirty="0">
                <a:solidFill>
                  <a:schemeClr val="tx1">
                    <a:lumMod val="95000"/>
                  </a:schemeClr>
                </a:solidFill>
                <a:ea typeface="ＭＳ Ｐゴシック" charset="-128"/>
              </a:rPr>
              <a:t>Mutualists</a:t>
            </a:r>
          </a:p>
          <a:p>
            <a:pPr marL="0" indent="0">
              <a:buNone/>
            </a:pPr>
            <a:endParaRPr lang="en-AU" sz="2400" dirty="0">
              <a:solidFill>
                <a:schemeClr val="tx1">
                  <a:lumMod val="95000"/>
                </a:schemeClr>
              </a:solidFill>
              <a:ea typeface="ＭＳ Ｐゴシック" charset="-128"/>
            </a:endParaRPr>
          </a:p>
          <a:p>
            <a:pPr marL="0" indent="0">
              <a:buNone/>
            </a:pPr>
            <a:r>
              <a:rPr lang="en-AU" sz="2400" dirty="0">
                <a:solidFill>
                  <a:schemeClr val="tx1">
                    <a:lumMod val="95000"/>
                  </a:schemeClr>
                </a:solidFill>
                <a:ea typeface="ＭＳ Ｐゴシック" charset="-128"/>
              </a:rPr>
              <a:t>	Important nectary plants or pollinator insects</a:t>
            </a:r>
          </a:p>
          <a:p>
            <a:pPr marL="0" indent="0">
              <a:buNone/>
            </a:pPr>
            <a:endParaRPr lang="en-AU" sz="2400" dirty="0">
              <a:solidFill>
                <a:schemeClr val="tx1">
                  <a:lumMod val="95000"/>
                </a:schemeClr>
              </a:solidFill>
              <a:ea typeface="ＭＳ Ｐゴシック" charset="-128"/>
            </a:endParaRPr>
          </a:p>
          <a:p>
            <a:pPr marL="0" indent="0">
              <a:buNone/>
            </a:pPr>
            <a:r>
              <a:rPr lang="en-AU" sz="2400" dirty="0">
                <a:solidFill>
                  <a:schemeClr val="tx1">
                    <a:lumMod val="95000"/>
                  </a:schemeClr>
                </a:solidFill>
                <a:ea typeface="ＭＳ Ｐゴシック" charset="-128"/>
              </a:rPr>
              <a:t>Ecosystem engineers</a:t>
            </a:r>
          </a:p>
          <a:p>
            <a:pPr marL="0" indent="0">
              <a:buNone/>
            </a:pPr>
            <a:endParaRPr lang="en-AU" sz="2400" dirty="0">
              <a:solidFill>
                <a:schemeClr val="tx1">
                  <a:lumMod val="95000"/>
                </a:schemeClr>
              </a:solidFill>
              <a:ea typeface="ＭＳ Ｐゴシック" charset="-128"/>
            </a:endParaRPr>
          </a:p>
          <a:p>
            <a:pPr marL="0" indent="0">
              <a:buNone/>
            </a:pPr>
            <a:r>
              <a:rPr lang="en-AU" sz="2400" dirty="0">
                <a:solidFill>
                  <a:schemeClr val="tx1">
                    <a:lumMod val="95000"/>
                  </a:schemeClr>
                </a:solidFill>
                <a:ea typeface="ＭＳ Ｐゴシック" charset="-128"/>
              </a:rPr>
              <a:t>	Bears &amp; maggots – transport salmon nutrients</a:t>
            </a:r>
          </a:p>
          <a:p>
            <a:pPr marL="0" indent="0">
              <a:buNone/>
            </a:pPr>
            <a:endParaRPr lang="en-AU" sz="2400" dirty="0">
              <a:solidFill>
                <a:schemeClr val="tx1">
                  <a:lumMod val="95000"/>
                </a:schemeClr>
              </a:solidFill>
              <a:ea typeface="ＭＳ Ｐゴシック" charset="-128"/>
            </a:endParaRPr>
          </a:p>
          <a:p>
            <a:pPr marL="0" indent="0">
              <a:buNone/>
            </a:pPr>
            <a:r>
              <a:rPr lang="en-AU" sz="2400" dirty="0">
                <a:solidFill>
                  <a:schemeClr val="tx1">
                    <a:lumMod val="95000"/>
                  </a:schemeClr>
                </a:solidFill>
                <a:ea typeface="ＭＳ Ｐゴシック" charset="-128"/>
              </a:rPr>
              <a:t>	Beavers – transform river systems and mitigate flooding</a:t>
            </a:r>
          </a:p>
          <a:p>
            <a:pPr marL="0" indent="0">
              <a:buNone/>
            </a:pPr>
            <a:endParaRPr lang="en-AU" sz="2400" dirty="0">
              <a:solidFill>
                <a:schemeClr val="tx1">
                  <a:lumMod val="95000"/>
                </a:schemeClr>
              </a:solidFill>
              <a:ea typeface="ＭＳ Ｐゴシック" charset="-128"/>
            </a:endParaRPr>
          </a:p>
          <a:p>
            <a:pPr marL="0" indent="0">
              <a:buNone/>
            </a:pPr>
            <a:r>
              <a:rPr lang="en-AU" sz="2400" dirty="0">
                <a:solidFill>
                  <a:schemeClr val="tx1">
                    <a:lumMod val="95000"/>
                  </a:schemeClr>
                </a:solidFill>
                <a:ea typeface="ＭＳ Ｐゴシック" charset="-128"/>
              </a:rPr>
              <a:t>	Elephants - Mega-herbivores</a:t>
            </a:r>
          </a:p>
          <a:p>
            <a:pPr marL="0" indent="0">
              <a:buNone/>
            </a:pPr>
            <a:endParaRPr lang="en-AU" sz="2400" dirty="0">
              <a:solidFill>
                <a:schemeClr val="tx1">
                  <a:lumMod val="95000"/>
                </a:schemeClr>
              </a:solidFill>
              <a:ea typeface="ＭＳ Ｐゴシック" charset="-128"/>
            </a:endParaRPr>
          </a:p>
          <a:p>
            <a:pPr marL="0" indent="0">
              <a:buNone/>
            </a:pPr>
            <a:r>
              <a:rPr lang="en-AU" sz="2400" dirty="0">
                <a:solidFill>
                  <a:schemeClr val="tx1">
                    <a:lumMod val="95000"/>
                  </a:schemeClr>
                </a:solidFill>
                <a:ea typeface="ＭＳ Ｐゴシック" charset="-128"/>
              </a:rPr>
              <a:t>	</a:t>
            </a:r>
            <a:r>
              <a:rPr lang="en-AU" sz="2400" dirty="0" err="1">
                <a:solidFill>
                  <a:schemeClr val="tx1">
                    <a:lumMod val="95000"/>
                  </a:schemeClr>
                </a:solidFill>
                <a:ea typeface="ＭＳ Ｐゴシック" charset="-128"/>
              </a:rPr>
              <a:t>Brittlestars</a:t>
            </a:r>
            <a:r>
              <a:rPr lang="en-AU" sz="2400" dirty="0">
                <a:solidFill>
                  <a:schemeClr val="tx1">
                    <a:lumMod val="95000"/>
                  </a:schemeClr>
                </a:solidFill>
                <a:ea typeface="ＭＳ Ｐゴシック" charset="-128"/>
              </a:rPr>
              <a:t> - bioturbators</a:t>
            </a:r>
          </a:p>
          <a:p>
            <a:pPr marL="0" indent="0">
              <a:buNone/>
            </a:pPr>
            <a:endParaRPr lang="en-AU" sz="2400" dirty="0">
              <a:solidFill>
                <a:schemeClr val="tx1">
                  <a:lumMod val="95000"/>
                </a:schemeClr>
              </a:solidFill>
              <a:ea typeface="ＭＳ Ｐゴシック"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23555">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23555">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23555">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childTnLst>
                                    <p:set>
                                      <p:cBhvr>
                                        <p:cTn id="20" dur="1" fill="hold">
                                          <p:stCondLst>
                                            <p:cond delay="0"/>
                                          </p:stCondLst>
                                        </p:cTn>
                                        <p:tgtEl>
                                          <p:spTgt spid="23555">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childTnLst>
                                    <p:set>
                                      <p:cBhvr>
                                        <p:cTn id="24" dur="1" fill="hold">
                                          <p:stCondLst>
                                            <p:cond delay="0"/>
                                          </p:stCondLst>
                                        </p:cTn>
                                        <p:tgtEl>
                                          <p:spTgt spid="23555">
                                            <p:txEl>
                                              <p:pRg st="10" end="1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childTnLst>
                                    <p:set>
                                      <p:cBhvr>
                                        <p:cTn id="28" dur="1" fill="hold">
                                          <p:stCondLst>
                                            <p:cond delay="0"/>
                                          </p:stCondLst>
                                        </p:cTn>
                                        <p:tgtEl>
                                          <p:spTgt spid="23555">
                                            <p:txEl>
                                              <p:pRg st="12" end="1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1" nodeType="clickEffect">
                                  <p:stCondLst>
                                    <p:cond delay="0"/>
                                  </p:stCondLst>
                                  <p:childTnLst>
                                    <p:set>
                                      <p:cBhvr>
                                        <p:cTn id="32" dur="1" fill="hold">
                                          <p:stCondLst>
                                            <p:cond delay="0"/>
                                          </p:stCondLst>
                                        </p:cTn>
                                        <p:tgtEl>
                                          <p:spTgt spid="23555">
                                            <p:txEl>
                                              <p:pRg st="14" end="1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1" nodeType="clickEffect">
                                  <p:stCondLst>
                                    <p:cond delay="0"/>
                                  </p:stCondLst>
                                  <p:childTnLst>
                                    <p:set>
                                      <p:cBhvr>
                                        <p:cTn id="36" dur="1" fill="hold">
                                          <p:stCondLst>
                                            <p:cond delay="0"/>
                                          </p:stCondLst>
                                        </p:cTn>
                                        <p:tgtEl>
                                          <p:spTgt spid="23555">
                                            <p:txEl>
                                              <p:pRg st="16" end="16"/>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1" nodeType="clickEffect">
                                  <p:stCondLst>
                                    <p:cond delay="0"/>
                                  </p:stCondLst>
                                  <p:childTnLst>
                                    <p:set>
                                      <p:cBhvr>
                                        <p:cTn id="40" dur="1" fill="hold">
                                          <p:stCondLst>
                                            <p:cond delay="0"/>
                                          </p:stCondLst>
                                        </p:cTn>
                                        <p:tgtEl>
                                          <p:spTgt spid="23555">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3"/>
          <p:cNvPicPr>
            <a:picLocks noChangeAspect="1"/>
          </p:cNvPicPr>
          <p:nvPr/>
        </p:nvPicPr>
        <p:blipFill>
          <a:blip r:embed="rId3" cstate="print"/>
          <a:srcRect/>
          <a:stretch>
            <a:fillRect/>
          </a:stretch>
        </p:blipFill>
        <p:spPr bwMode="auto">
          <a:xfrm>
            <a:off x="5638800" y="1371600"/>
            <a:ext cx="3124200" cy="4664075"/>
          </a:xfrm>
          <a:prstGeom prst="rect">
            <a:avLst/>
          </a:prstGeom>
          <a:noFill/>
          <a:ln w="9525">
            <a:noFill/>
            <a:miter lim="800000"/>
            <a:headEnd/>
            <a:tailEnd/>
          </a:ln>
        </p:spPr>
      </p:pic>
      <p:sp>
        <p:nvSpPr>
          <p:cNvPr id="79875" name="Title 1"/>
          <p:cNvSpPr>
            <a:spLocks noGrp="1"/>
          </p:cNvSpPr>
          <p:nvPr>
            <p:ph type="title"/>
          </p:nvPr>
        </p:nvSpPr>
        <p:spPr>
          <a:xfrm>
            <a:off x="457200" y="-152400"/>
            <a:ext cx="8229600" cy="1143000"/>
          </a:xfrm>
        </p:spPr>
        <p:txBody>
          <a:bodyPr/>
          <a:lstStyle/>
          <a:p>
            <a:r>
              <a:rPr lang="en-AU">
                <a:ea typeface="ＭＳ Ｐゴシック" charset="-128"/>
              </a:rPr>
              <a:t>What is a trophic cascade?</a:t>
            </a:r>
          </a:p>
        </p:txBody>
      </p:sp>
      <p:sp>
        <p:nvSpPr>
          <p:cNvPr id="3" name="Content Placeholder 2"/>
          <p:cNvSpPr>
            <a:spLocks noGrp="1"/>
          </p:cNvSpPr>
          <p:nvPr>
            <p:ph idx="1"/>
          </p:nvPr>
        </p:nvSpPr>
        <p:spPr>
          <a:xfrm>
            <a:off x="152400" y="1143000"/>
            <a:ext cx="5334000" cy="5410200"/>
          </a:xfrm>
        </p:spPr>
        <p:txBody>
          <a:bodyPr/>
          <a:lstStyle/>
          <a:p>
            <a:pPr>
              <a:buNone/>
            </a:pPr>
            <a:r>
              <a:rPr lang="en-AU" dirty="0">
                <a:ea typeface="ＭＳ Ｐゴシック" charset="-128"/>
              </a:rPr>
              <a:t>Change in abundance that propagates between </a:t>
            </a:r>
            <a:r>
              <a:rPr lang="en-AU" dirty="0">
                <a:ea typeface="ＭＳ Ｐゴシック" charset="-128"/>
                <a:sym typeface="Symbol"/>
              </a:rPr>
              <a:t></a:t>
            </a:r>
            <a:r>
              <a:rPr lang="en-AU" dirty="0">
                <a:ea typeface="ＭＳ Ｐゴシック" charset="-128"/>
              </a:rPr>
              <a:t>3 trophic levels</a:t>
            </a:r>
          </a:p>
          <a:p>
            <a:pPr lvl="2"/>
            <a:r>
              <a:rPr lang="en-US" dirty="0">
                <a:ea typeface="ＭＳ Ｐゴシック" charset="-128"/>
              </a:rPr>
              <a:t>Remember that keystones were non-abundant species with an outsized impact on ecosystem functions </a:t>
            </a:r>
            <a:r>
              <a:rPr lang="en-US" i="1" dirty="0">
                <a:ea typeface="ＭＳ Ｐゴシック" charset="-128"/>
              </a:rPr>
              <a:t>through a chain of interactions</a:t>
            </a:r>
            <a:endParaRPr lang="en-AU" dirty="0">
              <a:ea typeface="ＭＳ Ｐゴシック" charset="-128"/>
            </a:endParaRPr>
          </a:p>
          <a:p>
            <a:r>
              <a:rPr lang="en-AU" dirty="0">
                <a:ea typeface="ＭＳ Ｐゴシック" charset="-128"/>
              </a:rPr>
              <a:t>Keystones and cascades often associated</a:t>
            </a:r>
          </a:p>
          <a:p>
            <a:pPr lvl="1"/>
            <a:r>
              <a:rPr lang="en-AU" dirty="0">
                <a:ea typeface="ＭＳ Ｐゴシック" charset="-128"/>
              </a:rPr>
              <a:t>Removing a keystone usually leads to a trophic cascade</a:t>
            </a:r>
          </a:p>
          <a:p>
            <a:pPr lvl="1">
              <a:buFont typeface="Arial" charset="0"/>
              <a:buNone/>
            </a:pPr>
            <a:endParaRPr lang="en-AU" dirty="0">
              <a:ea typeface="ＭＳ Ｐゴシック"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685800" y="304800"/>
            <a:ext cx="7772400" cy="1143000"/>
          </a:xfrm>
        </p:spPr>
        <p:txBody>
          <a:bodyPr/>
          <a:lstStyle/>
          <a:p>
            <a:pPr eaLnBrk="1" hangingPunct="1"/>
            <a:r>
              <a:rPr lang="en-GB" dirty="0">
                <a:latin typeface="Helvetica" pitchFamily="34" charset="0"/>
                <a:ea typeface="ＭＳ Ｐゴシック" charset="-128"/>
              </a:rPr>
              <a:t>Trophic cascades can short-circuit a food web</a:t>
            </a:r>
          </a:p>
        </p:txBody>
      </p:sp>
      <p:sp>
        <p:nvSpPr>
          <p:cNvPr id="82947" name="Text Box 3"/>
          <p:cNvSpPr txBox="1">
            <a:spLocks noChangeAspect="1" noChangeArrowheads="1"/>
          </p:cNvSpPr>
          <p:nvPr/>
        </p:nvSpPr>
        <p:spPr bwMode="auto">
          <a:xfrm>
            <a:off x="228600" y="2154238"/>
            <a:ext cx="2371162" cy="584775"/>
          </a:xfrm>
          <a:prstGeom prst="rect">
            <a:avLst/>
          </a:prstGeom>
          <a:noFill/>
          <a:ln w="76200">
            <a:noFill/>
            <a:miter lim="800000"/>
            <a:headEnd/>
            <a:tailEnd/>
          </a:ln>
        </p:spPr>
        <p:txBody>
          <a:bodyPr wrap="none">
            <a:spAutoFit/>
          </a:bodyPr>
          <a:lstStyle/>
          <a:p>
            <a:pPr eaLnBrk="0" hangingPunct="0"/>
            <a:r>
              <a:rPr lang="en-GB" sz="3200" b="1" dirty="0">
                <a:latin typeface="Helvetica" pitchFamily="34" charset="0"/>
              </a:rPr>
              <a:t>Predator(s)</a:t>
            </a:r>
          </a:p>
        </p:txBody>
      </p:sp>
      <p:sp>
        <p:nvSpPr>
          <p:cNvPr id="82948" name="Text Box 4"/>
          <p:cNvSpPr txBox="1">
            <a:spLocks noChangeAspect="1" noChangeArrowheads="1"/>
          </p:cNvSpPr>
          <p:nvPr/>
        </p:nvSpPr>
        <p:spPr bwMode="auto">
          <a:xfrm>
            <a:off x="228600" y="3679825"/>
            <a:ext cx="1041400" cy="579438"/>
          </a:xfrm>
          <a:prstGeom prst="rect">
            <a:avLst/>
          </a:prstGeom>
          <a:noFill/>
          <a:ln w="76200">
            <a:noFill/>
            <a:miter lim="800000"/>
            <a:headEnd/>
            <a:tailEnd/>
          </a:ln>
        </p:spPr>
        <p:txBody>
          <a:bodyPr wrap="none">
            <a:spAutoFit/>
          </a:bodyPr>
          <a:lstStyle/>
          <a:p>
            <a:pPr eaLnBrk="0" hangingPunct="0"/>
            <a:r>
              <a:rPr lang="en-GB" sz="3200" b="1">
                <a:latin typeface="Helvetica" pitchFamily="34" charset="0"/>
              </a:rPr>
              <a:t>prey</a:t>
            </a:r>
          </a:p>
        </p:txBody>
      </p:sp>
      <p:sp>
        <p:nvSpPr>
          <p:cNvPr id="82949" name="Text Box 5"/>
          <p:cNvSpPr txBox="1">
            <a:spLocks noChangeAspect="1" noChangeArrowheads="1"/>
          </p:cNvSpPr>
          <p:nvPr/>
        </p:nvSpPr>
        <p:spPr bwMode="auto">
          <a:xfrm>
            <a:off x="228600" y="5286375"/>
            <a:ext cx="1898650" cy="579438"/>
          </a:xfrm>
          <a:prstGeom prst="rect">
            <a:avLst/>
          </a:prstGeom>
          <a:noFill/>
          <a:ln w="76200">
            <a:noFill/>
            <a:miter lim="800000"/>
            <a:headEnd/>
            <a:tailEnd/>
          </a:ln>
        </p:spPr>
        <p:txBody>
          <a:bodyPr wrap="none">
            <a:spAutoFit/>
          </a:bodyPr>
          <a:lstStyle/>
          <a:p>
            <a:pPr eaLnBrk="0" hangingPunct="0"/>
            <a:r>
              <a:rPr lang="en-GB" sz="3200" b="1">
                <a:latin typeface="Helvetica" pitchFamily="34" charset="0"/>
              </a:rPr>
              <a:t>resource</a:t>
            </a:r>
          </a:p>
        </p:txBody>
      </p:sp>
      <p:pic>
        <p:nvPicPr>
          <p:cNvPr id="82950" name="Picture 6" descr="humpheadsmall"/>
          <p:cNvPicPr preferRelativeResize="0">
            <a:picLocks noChangeAspect="1" noChangeArrowheads="1"/>
          </p:cNvPicPr>
          <p:nvPr/>
        </p:nvPicPr>
        <p:blipFill>
          <a:blip r:embed="rId3" cstate="print"/>
          <a:srcRect/>
          <a:stretch>
            <a:fillRect/>
          </a:stretch>
        </p:blipFill>
        <p:spPr bwMode="auto">
          <a:xfrm>
            <a:off x="2474913" y="1676400"/>
            <a:ext cx="2401887" cy="1182688"/>
          </a:xfrm>
          <a:prstGeom prst="rect">
            <a:avLst/>
          </a:prstGeom>
          <a:noFill/>
          <a:ln w="76200">
            <a:noFill/>
            <a:miter lim="800000"/>
            <a:headEnd/>
            <a:tailEnd/>
          </a:ln>
        </p:spPr>
      </p:pic>
      <p:pic>
        <p:nvPicPr>
          <p:cNvPr id="82952" name="Picture 15" descr="Algae"/>
          <p:cNvPicPr>
            <a:picLocks noChangeAspect="1" noChangeArrowheads="1"/>
          </p:cNvPicPr>
          <p:nvPr/>
        </p:nvPicPr>
        <p:blipFill>
          <a:blip r:embed="rId4" cstate="print"/>
          <a:srcRect/>
          <a:stretch>
            <a:fillRect/>
          </a:stretch>
        </p:blipFill>
        <p:spPr bwMode="auto">
          <a:xfrm>
            <a:off x="2682875" y="5187950"/>
            <a:ext cx="1965325" cy="1441450"/>
          </a:xfrm>
          <a:prstGeom prst="rect">
            <a:avLst/>
          </a:prstGeom>
          <a:noFill/>
          <a:ln w="9525">
            <a:noFill/>
            <a:miter lim="800000"/>
            <a:headEnd/>
            <a:tailEnd/>
          </a:ln>
        </p:spPr>
      </p:pic>
      <p:grpSp>
        <p:nvGrpSpPr>
          <p:cNvPr id="2" name="Group 27"/>
          <p:cNvGrpSpPr/>
          <p:nvPr/>
        </p:nvGrpSpPr>
        <p:grpSpPr>
          <a:xfrm>
            <a:off x="5105400" y="2133600"/>
            <a:ext cx="3873500" cy="3727450"/>
            <a:chOff x="5105400" y="2133600"/>
            <a:chExt cx="3873500" cy="3727450"/>
          </a:xfrm>
        </p:grpSpPr>
        <p:grpSp>
          <p:nvGrpSpPr>
            <p:cNvPr id="3" name="Group 9"/>
            <p:cNvGrpSpPr>
              <a:grpSpLocks/>
            </p:cNvGrpSpPr>
            <p:nvPr/>
          </p:nvGrpSpPr>
          <p:grpSpPr bwMode="auto">
            <a:xfrm>
              <a:off x="5105400" y="2133600"/>
              <a:ext cx="512763" cy="3727450"/>
              <a:chOff x="3648" y="1344"/>
              <a:chExt cx="323" cy="2348"/>
            </a:xfrm>
          </p:grpSpPr>
          <p:grpSp>
            <p:nvGrpSpPr>
              <p:cNvPr id="4" name="Group 10"/>
              <p:cNvGrpSpPr>
                <a:grpSpLocks noChangeAspect="1"/>
              </p:cNvGrpSpPr>
              <p:nvPr/>
            </p:nvGrpSpPr>
            <p:grpSpPr bwMode="auto">
              <a:xfrm>
                <a:off x="3696" y="1344"/>
                <a:ext cx="275" cy="2197"/>
                <a:chOff x="1968" y="1584"/>
                <a:chExt cx="480" cy="1488"/>
              </a:xfrm>
            </p:grpSpPr>
            <p:sp>
              <p:nvSpPr>
                <p:cNvPr id="82962" name="Arc 11"/>
                <p:cNvSpPr>
                  <a:spLocks noChangeAspect="1"/>
                </p:cNvSpPr>
                <p:nvPr/>
              </p:nvSpPr>
              <p:spPr bwMode="auto">
                <a:xfrm>
                  <a:off x="1968" y="1584"/>
                  <a:ext cx="480" cy="76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76200">
                  <a:solidFill>
                    <a:srgbClr val="FFFF00"/>
                  </a:solidFill>
                  <a:prstDash val="solid"/>
                  <a:round/>
                  <a:headEnd/>
                  <a:tailEnd/>
                </a:ln>
              </p:spPr>
              <p:txBody>
                <a:bodyPr wrap="none" anchor="ctr"/>
                <a:lstStyle/>
                <a:p>
                  <a:endParaRPr lang="en-US"/>
                </a:p>
              </p:txBody>
            </p:sp>
            <p:sp>
              <p:nvSpPr>
                <p:cNvPr id="82963" name="Arc 12"/>
                <p:cNvSpPr>
                  <a:spLocks noChangeAspect="1"/>
                </p:cNvSpPr>
                <p:nvPr/>
              </p:nvSpPr>
              <p:spPr bwMode="auto">
                <a:xfrm flipV="1">
                  <a:off x="1968" y="2304"/>
                  <a:ext cx="480" cy="76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76200">
                  <a:solidFill>
                    <a:srgbClr val="FFFF00"/>
                  </a:solidFill>
                  <a:prstDash val="solid"/>
                  <a:round/>
                  <a:headEnd/>
                  <a:tailEnd/>
                </a:ln>
              </p:spPr>
              <p:txBody>
                <a:bodyPr rot="10800000" wrap="none" anchor="ctr"/>
                <a:lstStyle/>
                <a:p>
                  <a:endParaRPr lang="en-US"/>
                </a:p>
              </p:txBody>
            </p:sp>
          </p:grpSp>
          <p:sp>
            <p:nvSpPr>
              <p:cNvPr id="82961" name="Line 13"/>
              <p:cNvSpPr>
                <a:spLocks noChangeAspect="1" noChangeShapeType="1"/>
              </p:cNvSpPr>
              <p:nvPr/>
            </p:nvSpPr>
            <p:spPr bwMode="auto">
              <a:xfrm rot="2658583">
                <a:off x="3648" y="3456"/>
                <a:ext cx="1" cy="236"/>
              </a:xfrm>
              <a:prstGeom prst="line">
                <a:avLst/>
              </a:prstGeom>
              <a:noFill/>
              <a:ln w="76200">
                <a:solidFill>
                  <a:srgbClr val="FFFF00"/>
                </a:solidFill>
                <a:round/>
                <a:headEnd/>
                <a:tailEnd type="triangle" w="med" len="med"/>
              </a:ln>
            </p:spPr>
            <p:txBody>
              <a:bodyPr wrap="none" anchor="ctr"/>
              <a:lstStyle/>
              <a:p>
                <a:endParaRPr lang="en-US"/>
              </a:p>
            </p:txBody>
          </p:sp>
        </p:grpSp>
        <p:sp>
          <p:nvSpPr>
            <p:cNvPr id="82953" name="Text Box 16"/>
            <p:cNvSpPr txBox="1">
              <a:spLocks noChangeArrowheads="1"/>
            </p:cNvSpPr>
            <p:nvPr/>
          </p:nvSpPr>
          <p:spPr bwMode="auto">
            <a:xfrm>
              <a:off x="5943600" y="2286000"/>
              <a:ext cx="3035300" cy="3416300"/>
            </a:xfrm>
            <a:prstGeom prst="rect">
              <a:avLst/>
            </a:prstGeom>
            <a:noFill/>
            <a:ln w="9525">
              <a:noFill/>
              <a:miter lim="800000"/>
              <a:headEnd/>
              <a:tailEnd/>
            </a:ln>
          </p:spPr>
          <p:txBody>
            <a:bodyPr wrap="none">
              <a:spAutoFit/>
            </a:bodyPr>
            <a:lstStyle/>
            <a:p>
              <a:pPr eaLnBrk="0" hangingPunct="0"/>
              <a:r>
                <a:rPr lang="en-GB" sz="2400" b="1" dirty="0">
                  <a:latin typeface="Helvetica" pitchFamily="34" charset="0"/>
                </a:rPr>
                <a:t>Strong </a:t>
              </a:r>
              <a:r>
                <a:rPr lang="en-GB" sz="2400" b="1" i="1" dirty="0">
                  <a:solidFill>
                    <a:srgbClr val="FF0000"/>
                  </a:solidFill>
                  <a:latin typeface="Helvetica" pitchFamily="34" charset="0"/>
                </a:rPr>
                <a:t>direct</a:t>
              </a:r>
            </a:p>
            <a:p>
              <a:pPr eaLnBrk="0" hangingPunct="0"/>
              <a:r>
                <a:rPr lang="en-GB" sz="2400" b="1" dirty="0">
                  <a:latin typeface="Helvetica" pitchFamily="34" charset="0"/>
                </a:rPr>
                <a:t>interactions</a:t>
              </a:r>
            </a:p>
            <a:p>
              <a:pPr eaLnBrk="0" hangingPunct="0"/>
              <a:endParaRPr lang="en-GB" sz="2400" b="1" dirty="0">
                <a:latin typeface="Helvetica" pitchFamily="34" charset="0"/>
              </a:endParaRPr>
            </a:p>
            <a:p>
              <a:pPr eaLnBrk="0" hangingPunct="0"/>
              <a:r>
                <a:rPr lang="en-GB" sz="2400" b="1" dirty="0">
                  <a:latin typeface="Helvetica" pitchFamily="34" charset="0"/>
                </a:rPr>
                <a:t>lead to</a:t>
              </a:r>
            </a:p>
            <a:p>
              <a:pPr eaLnBrk="0" hangingPunct="0"/>
              <a:endParaRPr lang="en-GB" sz="2400" b="1" dirty="0">
                <a:latin typeface="Helvetica" pitchFamily="34" charset="0"/>
              </a:endParaRPr>
            </a:p>
            <a:p>
              <a:pPr eaLnBrk="0" hangingPunct="0"/>
              <a:r>
                <a:rPr lang="en-GB" sz="2400" b="1" dirty="0">
                  <a:latin typeface="Helvetica" pitchFamily="34" charset="0"/>
                </a:rPr>
                <a:t>strong </a:t>
              </a:r>
              <a:r>
                <a:rPr lang="en-GB" sz="2400" b="1" i="1" dirty="0">
                  <a:solidFill>
                    <a:srgbClr val="FFFF00"/>
                  </a:solidFill>
                  <a:latin typeface="Helvetica" pitchFamily="34" charset="0"/>
                </a:rPr>
                <a:t>indirect</a:t>
              </a:r>
              <a:endParaRPr lang="en-GB" sz="2400" b="1" dirty="0">
                <a:solidFill>
                  <a:srgbClr val="FFFF00"/>
                </a:solidFill>
                <a:latin typeface="Helvetica" pitchFamily="34" charset="0"/>
              </a:endParaRPr>
            </a:p>
            <a:p>
              <a:pPr eaLnBrk="0" hangingPunct="0"/>
              <a:r>
                <a:rPr lang="en-GB" sz="2400" b="1" dirty="0">
                  <a:latin typeface="Helvetica" pitchFamily="34" charset="0"/>
                </a:rPr>
                <a:t>link from top to </a:t>
              </a:r>
            </a:p>
            <a:p>
              <a:pPr eaLnBrk="0" hangingPunct="0"/>
              <a:r>
                <a:rPr lang="en-GB" sz="2400" b="1" dirty="0">
                  <a:latin typeface="Helvetica" pitchFamily="34" charset="0"/>
                </a:rPr>
                <a:t>bottom of food web</a:t>
              </a:r>
            </a:p>
            <a:p>
              <a:pPr eaLnBrk="0" hangingPunct="0"/>
              <a:endParaRPr lang="en-GB" sz="2400" b="1" dirty="0">
                <a:latin typeface="Helvetica" pitchFamily="34" charset="0"/>
              </a:endParaRPr>
            </a:p>
          </p:txBody>
        </p:sp>
      </p:grpSp>
      <p:pic>
        <p:nvPicPr>
          <p:cNvPr id="82954" name="Picture 2"/>
          <p:cNvPicPr>
            <a:picLocks noChangeAspect="1" noChangeArrowheads="1"/>
          </p:cNvPicPr>
          <p:nvPr/>
        </p:nvPicPr>
        <p:blipFill>
          <a:blip r:embed="rId5" cstate="print"/>
          <a:srcRect/>
          <a:stretch>
            <a:fillRect/>
          </a:stretch>
        </p:blipFill>
        <p:spPr bwMode="auto">
          <a:xfrm>
            <a:off x="2895600" y="3429000"/>
            <a:ext cx="1512888" cy="1295400"/>
          </a:xfrm>
          <a:prstGeom prst="rect">
            <a:avLst/>
          </a:prstGeom>
          <a:noFill/>
          <a:ln w="9525">
            <a:noFill/>
            <a:miter lim="800000"/>
            <a:headEnd/>
            <a:tailEnd/>
          </a:ln>
        </p:spPr>
      </p:pic>
      <p:sp>
        <p:nvSpPr>
          <p:cNvPr id="82958" name="TextBox 19"/>
          <p:cNvSpPr txBox="1">
            <a:spLocks noChangeArrowheads="1"/>
          </p:cNvSpPr>
          <p:nvPr/>
        </p:nvSpPr>
        <p:spPr bwMode="auto">
          <a:xfrm>
            <a:off x="4949825" y="3479800"/>
            <a:ext cx="633413" cy="1016000"/>
          </a:xfrm>
          <a:prstGeom prst="rect">
            <a:avLst/>
          </a:prstGeom>
          <a:noFill/>
          <a:ln w="57150">
            <a:noFill/>
            <a:miter lim="800000"/>
            <a:headEnd/>
            <a:tailEnd/>
          </a:ln>
        </p:spPr>
        <p:txBody>
          <a:bodyPr wrap="none">
            <a:spAutoFit/>
          </a:bodyPr>
          <a:lstStyle/>
          <a:p>
            <a:pPr algn="ctr"/>
            <a:r>
              <a:rPr lang="en-US" sz="6000">
                <a:solidFill>
                  <a:srgbClr val="FFFF00"/>
                </a:solidFill>
              </a:rPr>
              <a:t>+</a:t>
            </a:r>
          </a:p>
        </p:txBody>
      </p:sp>
      <p:grpSp>
        <p:nvGrpSpPr>
          <p:cNvPr id="5" name="Group 21"/>
          <p:cNvGrpSpPr/>
          <p:nvPr/>
        </p:nvGrpSpPr>
        <p:grpSpPr>
          <a:xfrm>
            <a:off x="2792880" y="2514600"/>
            <a:ext cx="1458445" cy="1154811"/>
            <a:chOff x="2792880" y="2514600"/>
            <a:chExt cx="1458445" cy="1154811"/>
          </a:xfrm>
        </p:grpSpPr>
        <p:sp>
          <p:nvSpPr>
            <p:cNvPr id="82955" name="Line 7"/>
            <p:cNvSpPr>
              <a:spLocks noChangeAspect="1" noChangeShapeType="1"/>
            </p:cNvSpPr>
            <p:nvPr/>
          </p:nvSpPr>
          <p:spPr bwMode="auto">
            <a:xfrm>
              <a:off x="3687763" y="2819400"/>
              <a:ext cx="0" cy="685800"/>
            </a:xfrm>
            <a:prstGeom prst="line">
              <a:avLst/>
            </a:prstGeom>
            <a:noFill/>
            <a:ln w="76200">
              <a:solidFill>
                <a:srgbClr val="FF0000"/>
              </a:solidFill>
              <a:round/>
              <a:headEnd/>
              <a:tailEnd type="triangle" w="med" len="med"/>
            </a:ln>
          </p:spPr>
          <p:txBody>
            <a:bodyPr wrap="none" anchor="ctr"/>
            <a:lstStyle/>
            <a:p>
              <a:endParaRPr lang="en-US"/>
            </a:p>
          </p:txBody>
        </p:sp>
        <p:sp>
          <p:nvSpPr>
            <p:cNvPr id="82956" name="TextBox 17"/>
            <p:cNvSpPr txBox="1">
              <a:spLocks noChangeArrowheads="1"/>
            </p:cNvSpPr>
            <p:nvPr/>
          </p:nvSpPr>
          <p:spPr bwMode="auto">
            <a:xfrm>
              <a:off x="3810000" y="2514600"/>
              <a:ext cx="441325" cy="1016000"/>
            </a:xfrm>
            <a:prstGeom prst="rect">
              <a:avLst/>
            </a:prstGeom>
            <a:noFill/>
            <a:ln w="57150">
              <a:noFill/>
              <a:miter lim="800000"/>
              <a:headEnd/>
              <a:tailEnd/>
            </a:ln>
          </p:spPr>
          <p:txBody>
            <a:bodyPr wrap="none">
              <a:spAutoFit/>
            </a:bodyPr>
            <a:lstStyle/>
            <a:p>
              <a:pPr algn="ctr"/>
              <a:r>
                <a:rPr lang="en-US" sz="6000" dirty="0"/>
                <a:t>-</a:t>
              </a:r>
            </a:p>
          </p:txBody>
        </p:sp>
        <p:sp>
          <p:nvSpPr>
            <p:cNvPr id="20" name="Line 7"/>
            <p:cNvSpPr>
              <a:spLocks noChangeAspect="1" noChangeShapeType="1"/>
            </p:cNvSpPr>
            <p:nvPr/>
          </p:nvSpPr>
          <p:spPr bwMode="auto">
            <a:xfrm flipV="1">
              <a:off x="3429000" y="2819400"/>
              <a:ext cx="0" cy="685800"/>
            </a:xfrm>
            <a:prstGeom prst="line">
              <a:avLst/>
            </a:prstGeom>
            <a:noFill/>
            <a:ln w="76200">
              <a:solidFill>
                <a:srgbClr val="FF0000"/>
              </a:solidFill>
              <a:round/>
              <a:headEnd/>
              <a:tailEnd type="triangle" w="med" len="med"/>
            </a:ln>
          </p:spPr>
          <p:txBody>
            <a:bodyPr wrap="none" anchor="ctr"/>
            <a:lstStyle/>
            <a:p>
              <a:endParaRPr lang="en-US"/>
            </a:p>
          </p:txBody>
        </p:sp>
        <p:sp>
          <p:nvSpPr>
            <p:cNvPr id="21" name="TextBox 17"/>
            <p:cNvSpPr txBox="1">
              <a:spLocks noChangeArrowheads="1"/>
            </p:cNvSpPr>
            <p:nvPr/>
          </p:nvSpPr>
          <p:spPr bwMode="auto">
            <a:xfrm>
              <a:off x="2792880" y="2653748"/>
              <a:ext cx="633508" cy="1015663"/>
            </a:xfrm>
            <a:prstGeom prst="rect">
              <a:avLst/>
            </a:prstGeom>
            <a:noFill/>
            <a:ln w="57150">
              <a:noFill/>
              <a:miter lim="800000"/>
              <a:headEnd/>
              <a:tailEnd/>
            </a:ln>
          </p:spPr>
          <p:txBody>
            <a:bodyPr wrap="none">
              <a:spAutoFit/>
            </a:bodyPr>
            <a:lstStyle/>
            <a:p>
              <a:pPr algn="ctr"/>
              <a:r>
                <a:rPr lang="en-US" sz="6000" dirty="0"/>
                <a:t>+</a:t>
              </a:r>
            </a:p>
          </p:txBody>
        </p:sp>
      </p:grpSp>
      <p:grpSp>
        <p:nvGrpSpPr>
          <p:cNvPr id="6" name="Group 22"/>
          <p:cNvGrpSpPr/>
          <p:nvPr/>
        </p:nvGrpSpPr>
        <p:grpSpPr>
          <a:xfrm>
            <a:off x="2819400" y="4331589"/>
            <a:ext cx="1458445" cy="1154811"/>
            <a:chOff x="2792880" y="2514600"/>
            <a:chExt cx="1458445" cy="1154811"/>
          </a:xfrm>
        </p:grpSpPr>
        <p:sp>
          <p:nvSpPr>
            <p:cNvPr id="24" name="Line 7"/>
            <p:cNvSpPr>
              <a:spLocks noChangeAspect="1" noChangeShapeType="1"/>
            </p:cNvSpPr>
            <p:nvPr/>
          </p:nvSpPr>
          <p:spPr bwMode="auto">
            <a:xfrm>
              <a:off x="3687763" y="2819400"/>
              <a:ext cx="0" cy="685800"/>
            </a:xfrm>
            <a:prstGeom prst="line">
              <a:avLst/>
            </a:prstGeom>
            <a:noFill/>
            <a:ln w="76200">
              <a:solidFill>
                <a:srgbClr val="FF0000"/>
              </a:solidFill>
              <a:round/>
              <a:headEnd/>
              <a:tailEnd type="triangle" w="med" len="med"/>
            </a:ln>
          </p:spPr>
          <p:txBody>
            <a:bodyPr wrap="none" anchor="ctr"/>
            <a:lstStyle/>
            <a:p>
              <a:endParaRPr lang="en-US"/>
            </a:p>
          </p:txBody>
        </p:sp>
        <p:sp>
          <p:nvSpPr>
            <p:cNvPr id="25" name="TextBox 17"/>
            <p:cNvSpPr txBox="1">
              <a:spLocks noChangeArrowheads="1"/>
            </p:cNvSpPr>
            <p:nvPr/>
          </p:nvSpPr>
          <p:spPr bwMode="auto">
            <a:xfrm>
              <a:off x="3810000" y="2514600"/>
              <a:ext cx="441325" cy="1016000"/>
            </a:xfrm>
            <a:prstGeom prst="rect">
              <a:avLst/>
            </a:prstGeom>
            <a:noFill/>
            <a:ln w="57150">
              <a:noFill/>
              <a:miter lim="800000"/>
              <a:headEnd/>
              <a:tailEnd/>
            </a:ln>
          </p:spPr>
          <p:txBody>
            <a:bodyPr wrap="none">
              <a:spAutoFit/>
            </a:bodyPr>
            <a:lstStyle/>
            <a:p>
              <a:pPr algn="ctr"/>
              <a:r>
                <a:rPr lang="en-US" sz="6000" dirty="0"/>
                <a:t>-</a:t>
              </a:r>
            </a:p>
          </p:txBody>
        </p:sp>
        <p:sp>
          <p:nvSpPr>
            <p:cNvPr id="26" name="Line 7"/>
            <p:cNvSpPr>
              <a:spLocks noChangeAspect="1" noChangeShapeType="1"/>
            </p:cNvSpPr>
            <p:nvPr/>
          </p:nvSpPr>
          <p:spPr bwMode="auto">
            <a:xfrm flipV="1">
              <a:off x="3429000" y="2819400"/>
              <a:ext cx="0" cy="685800"/>
            </a:xfrm>
            <a:prstGeom prst="line">
              <a:avLst/>
            </a:prstGeom>
            <a:noFill/>
            <a:ln w="76200">
              <a:solidFill>
                <a:srgbClr val="FF0000"/>
              </a:solidFill>
              <a:round/>
              <a:headEnd/>
              <a:tailEnd type="triangle" w="med" len="med"/>
            </a:ln>
          </p:spPr>
          <p:txBody>
            <a:bodyPr wrap="none" anchor="ctr"/>
            <a:lstStyle/>
            <a:p>
              <a:endParaRPr lang="en-US"/>
            </a:p>
          </p:txBody>
        </p:sp>
        <p:sp>
          <p:nvSpPr>
            <p:cNvPr id="27" name="TextBox 17"/>
            <p:cNvSpPr txBox="1">
              <a:spLocks noChangeArrowheads="1"/>
            </p:cNvSpPr>
            <p:nvPr/>
          </p:nvSpPr>
          <p:spPr bwMode="auto">
            <a:xfrm>
              <a:off x="2792880" y="2653748"/>
              <a:ext cx="633508" cy="1015663"/>
            </a:xfrm>
            <a:prstGeom prst="rect">
              <a:avLst/>
            </a:prstGeom>
            <a:noFill/>
            <a:ln w="57150">
              <a:noFill/>
              <a:miter lim="800000"/>
              <a:headEnd/>
              <a:tailEnd/>
            </a:ln>
          </p:spPr>
          <p:txBody>
            <a:bodyPr wrap="none">
              <a:spAutoFit/>
            </a:bodyPr>
            <a:lstStyle/>
            <a:p>
              <a:pPr algn="ctr"/>
              <a:r>
                <a:rPr lang="en-US" sz="6000" dirty="0"/>
                <a:t>+</a:t>
              </a:r>
            </a:p>
          </p:txBody>
        </p:sp>
      </p:grpSp>
    </p:spTree>
    <p:extLst>
      <p:ext uri="{BB962C8B-B14F-4D97-AF65-F5344CB8AC3E}">
        <p14:creationId xmlns:p14="http://schemas.microsoft.com/office/powerpoint/2010/main" val="747971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685800" y="381000"/>
            <a:ext cx="8229600" cy="1524000"/>
          </a:xfrm>
        </p:spPr>
        <p:txBody>
          <a:bodyPr/>
          <a:lstStyle/>
          <a:p>
            <a:r>
              <a:rPr lang="en-GB" sz="3600" dirty="0">
                <a:latin typeface="Helvetica" pitchFamily="34" charset="0"/>
              </a:rPr>
              <a:t>Consumer-resource dynamics, </a:t>
            </a:r>
            <a:r>
              <a:rPr lang="en-GB" sz="3600" dirty="0" err="1">
                <a:latin typeface="Helvetica" pitchFamily="34" charset="0"/>
              </a:rPr>
              <a:t>Allee</a:t>
            </a:r>
            <a:r>
              <a:rPr lang="en-GB" sz="3600" dirty="0">
                <a:latin typeface="Helvetica" pitchFamily="34" charset="0"/>
              </a:rPr>
              <a:t> effects, outbreaks and alternate states</a:t>
            </a:r>
          </a:p>
        </p:txBody>
      </p:sp>
      <p:sp>
        <p:nvSpPr>
          <p:cNvPr id="63552" name="Text Box 64"/>
          <p:cNvSpPr txBox="1">
            <a:spLocks noChangeAspect="1" noChangeArrowheads="1"/>
          </p:cNvSpPr>
          <p:nvPr/>
        </p:nvSpPr>
        <p:spPr bwMode="auto">
          <a:xfrm>
            <a:off x="3703637" y="5334000"/>
            <a:ext cx="2130711" cy="369332"/>
          </a:xfrm>
          <a:prstGeom prst="rect">
            <a:avLst/>
          </a:prstGeom>
          <a:noFill/>
          <a:ln w="9525">
            <a:noFill/>
            <a:miter lim="800000"/>
            <a:headEnd/>
            <a:tailEnd/>
          </a:ln>
          <a:effectLst/>
        </p:spPr>
        <p:txBody>
          <a:bodyPr wrap="none">
            <a:spAutoFit/>
          </a:bodyPr>
          <a:lstStyle/>
          <a:p>
            <a:r>
              <a:rPr lang="en-GB" b="0" dirty="0">
                <a:latin typeface="Helvetica" pitchFamily="34" charset="0"/>
              </a:rPr>
              <a:t>Population size, </a:t>
            </a:r>
            <a:r>
              <a:rPr lang="en-GB" i="1" dirty="0" err="1"/>
              <a:t>N</a:t>
            </a:r>
            <a:r>
              <a:rPr lang="en-GB" i="1" baseline="-25000" dirty="0" err="1"/>
              <a:t>t</a:t>
            </a:r>
            <a:r>
              <a:rPr lang="en-GB" i="1" baseline="-25000" dirty="0"/>
              <a:t> </a:t>
            </a:r>
            <a:endParaRPr lang="en-GB" b="0" dirty="0">
              <a:latin typeface="Helvetica" pitchFamily="34" charset="0"/>
            </a:endParaRPr>
          </a:p>
        </p:txBody>
      </p:sp>
      <p:sp>
        <p:nvSpPr>
          <p:cNvPr id="63553" name="Text Box 65"/>
          <p:cNvSpPr txBox="1">
            <a:spLocks noChangeAspect="1" noChangeArrowheads="1"/>
          </p:cNvSpPr>
          <p:nvPr/>
        </p:nvSpPr>
        <p:spPr bwMode="auto">
          <a:xfrm>
            <a:off x="3352800" y="2819400"/>
            <a:ext cx="2471737" cy="641350"/>
          </a:xfrm>
          <a:prstGeom prst="rect">
            <a:avLst/>
          </a:prstGeom>
          <a:noFill/>
          <a:ln w="9525">
            <a:noFill/>
            <a:miter lim="800000"/>
            <a:headEnd/>
            <a:tailEnd/>
          </a:ln>
          <a:effectLst/>
        </p:spPr>
        <p:txBody>
          <a:bodyPr wrap="none">
            <a:spAutoFit/>
          </a:bodyPr>
          <a:lstStyle/>
          <a:p>
            <a:pPr algn="ctr"/>
            <a:r>
              <a:rPr lang="en-GB" sz="1800" b="0" dirty="0">
                <a:latin typeface="Helvetica" pitchFamily="34" charset="0"/>
              </a:rPr>
              <a:t>Population growth rate</a:t>
            </a:r>
          </a:p>
          <a:p>
            <a:pPr algn="ctr"/>
            <a:r>
              <a:rPr lang="en-GB" sz="1800" b="0" i="1" dirty="0" err="1">
                <a:latin typeface="Helvetica" pitchFamily="34" charset="0"/>
              </a:rPr>
              <a:t>dn</a:t>
            </a:r>
            <a:r>
              <a:rPr lang="en-GB" sz="1800" b="0" dirty="0" err="1">
                <a:latin typeface="Helvetica" pitchFamily="34" charset="0"/>
              </a:rPr>
              <a:t>/</a:t>
            </a:r>
            <a:r>
              <a:rPr lang="en-GB" sz="1800" b="0" i="1" dirty="0" err="1">
                <a:latin typeface="Helvetica" pitchFamily="34" charset="0"/>
              </a:rPr>
              <a:t>dt</a:t>
            </a:r>
            <a:endParaRPr lang="en-GB" sz="1800" b="0" dirty="0">
              <a:latin typeface="Helvetica" pitchFamily="34" charset="0"/>
            </a:endParaRPr>
          </a:p>
        </p:txBody>
      </p:sp>
      <p:sp>
        <p:nvSpPr>
          <p:cNvPr id="63496" name="Line 8"/>
          <p:cNvSpPr>
            <a:spLocks noChangeAspect="1" noChangeShapeType="1"/>
          </p:cNvSpPr>
          <p:nvPr/>
        </p:nvSpPr>
        <p:spPr bwMode="auto">
          <a:xfrm>
            <a:off x="3482975" y="3733800"/>
            <a:ext cx="0" cy="1463675"/>
          </a:xfrm>
          <a:prstGeom prst="line">
            <a:avLst/>
          </a:prstGeom>
          <a:noFill/>
          <a:ln w="38100">
            <a:solidFill>
              <a:schemeClr val="tx1"/>
            </a:solidFill>
            <a:round/>
            <a:headEnd/>
            <a:tailEnd/>
          </a:ln>
        </p:spPr>
        <p:txBody>
          <a:bodyPr/>
          <a:lstStyle/>
          <a:p>
            <a:endParaRPr lang="en-US"/>
          </a:p>
        </p:txBody>
      </p:sp>
      <p:sp>
        <p:nvSpPr>
          <p:cNvPr id="63497" name="Line 9"/>
          <p:cNvSpPr>
            <a:spLocks noChangeAspect="1" noChangeShapeType="1"/>
          </p:cNvSpPr>
          <p:nvPr/>
        </p:nvSpPr>
        <p:spPr bwMode="auto">
          <a:xfrm>
            <a:off x="3429000" y="5197475"/>
            <a:ext cx="52387" cy="1588"/>
          </a:xfrm>
          <a:prstGeom prst="line">
            <a:avLst/>
          </a:prstGeom>
          <a:noFill/>
          <a:ln w="38100">
            <a:solidFill>
              <a:schemeClr val="bg1"/>
            </a:solidFill>
            <a:round/>
            <a:headEnd/>
            <a:tailEnd/>
          </a:ln>
        </p:spPr>
        <p:txBody>
          <a:bodyPr/>
          <a:lstStyle/>
          <a:p>
            <a:endParaRPr lang="en-US"/>
          </a:p>
        </p:txBody>
      </p:sp>
      <p:sp>
        <p:nvSpPr>
          <p:cNvPr id="63502" name="Line 14"/>
          <p:cNvSpPr>
            <a:spLocks noChangeAspect="1" noChangeShapeType="1"/>
          </p:cNvSpPr>
          <p:nvPr/>
        </p:nvSpPr>
        <p:spPr bwMode="auto">
          <a:xfrm>
            <a:off x="3481387" y="5197475"/>
            <a:ext cx="2690813" cy="0"/>
          </a:xfrm>
          <a:prstGeom prst="line">
            <a:avLst/>
          </a:prstGeom>
          <a:noFill/>
          <a:ln w="38100">
            <a:solidFill>
              <a:schemeClr val="tx1"/>
            </a:solidFill>
            <a:round/>
            <a:headEnd/>
            <a:tailEnd/>
          </a:ln>
        </p:spPr>
        <p:txBody>
          <a:bodyPr/>
          <a:lstStyle/>
          <a:p>
            <a:endParaRPr lang="en-US"/>
          </a:p>
        </p:txBody>
      </p:sp>
      <p:sp>
        <p:nvSpPr>
          <p:cNvPr id="63503" name="Line 15"/>
          <p:cNvSpPr>
            <a:spLocks noChangeAspect="1" noChangeShapeType="1"/>
          </p:cNvSpPr>
          <p:nvPr/>
        </p:nvSpPr>
        <p:spPr bwMode="auto">
          <a:xfrm flipV="1">
            <a:off x="3481387" y="5197475"/>
            <a:ext cx="1588" cy="50800"/>
          </a:xfrm>
          <a:prstGeom prst="line">
            <a:avLst/>
          </a:prstGeom>
          <a:noFill/>
          <a:ln w="38100">
            <a:solidFill>
              <a:schemeClr val="bg1"/>
            </a:solidFill>
            <a:round/>
            <a:headEnd/>
            <a:tailEnd/>
          </a:ln>
        </p:spPr>
        <p:txBody>
          <a:bodyPr/>
          <a:lstStyle/>
          <a:p>
            <a:endParaRPr lang="en-US"/>
          </a:p>
        </p:txBody>
      </p:sp>
      <p:grpSp>
        <p:nvGrpSpPr>
          <p:cNvPr id="2" name="Group 53"/>
          <p:cNvGrpSpPr/>
          <p:nvPr/>
        </p:nvGrpSpPr>
        <p:grpSpPr>
          <a:xfrm>
            <a:off x="3505200" y="3973513"/>
            <a:ext cx="2171700" cy="1208087"/>
            <a:chOff x="3649662" y="3586163"/>
            <a:chExt cx="2171700" cy="1208087"/>
          </a:xfrm>
          <a:solidFill>
            <a:schemeClr val="tx1"/>
          </a:solidFill>
        </p:grpSpPr>
        <p:sp>
          <p:nvSpPr>
            <p:cNvPr id="63510" name="Freeform 22"/>
            <p:cNvSpPr>
              <a:spLocks noChangeAspect="1"/>
            </p:cNvSpPr>
            <p:nvPr/>
          </p:nvSpPr>
          <p:spPr bwMode="auto">
            <a:xfrm>
              <a:off x="3649662" y="4619625"/>
              <a:ext cx="82550" cy="174625"/>
            </a:xfrm>
            <a:custGeom>
              <a:avLst/>
              <a:gdLst/>
              <a:ahLst/>
              <a:cxnLst>
                <a:cxn ang="0">
                  <a:pos x="0" y="110"/>
                </a:cxn>
                <a:cxn ang="0">
                  <a:pos x="28" y="55"/>
                </a:cxn>
                <a:cxn ang="0">
                  <a:pos x="51" y="0"/>
                </a:cxn>
              </a:cxnLst>
              <a:rect l="0" t="0" r="r" b="b"/>
              <a:pathLst>
                <a:path w="51" h="110">
                  <a:moveTo>
                    <a:pt x="0" y="110"/>
                  </a:moveTo>
                  <a:lnTo>
                    <a:pt x="28" y="55"/>
                  </a:lnTo>
                  <a:lnTo>
                    <a:pt x="51" y="0"/>
                  </a:lnTo>
                </a:path>
              </a:pathLst>
            </a:custGeom>
            <a:grpFill/>
            <a:ln w="38100">
              <a:solidFill>
                <a:srgbClr val="002060"/>
              </a:solidFill>
              <a:prstDash val="solid"/>
              <a:round/>
              <a:headEnd/>
              <a:tailEnd/>
            </a:ln>
          </p:spPr>
          <p:txBody>
            <a:bodyPr/>
            <a:lstStyle/>
            <a:p>
              <a:endParaRPr lang="en-US"/>
            </a:p>
          </p:txBody>
        </p:sp>
        <p:sp>
          <p:nvSpPr>
            <p:cNvPr id="63511" name="Freeform 23"/>
            <p:cNvSpPr>
              <a:spLocks noChangeAspect="1"/>
            </p:cNvSpPr>
            <p:nvPr/>
          </p:nvSpPr>
          <p:spPr bwMode="auto">
            <a:xfrm>
              <a:off x="3732212" y="4449763"/>
              <a:ext cx="80963" cy="169862"/>
            </a:xfrm>
            <a:custGeom>
              <a:avLst/>
              <a:gdLst/>
              <a:ahLst/>
              <a:cxnLst>
                <a:cxn ang="0">
                  <a:pos x="0" y="106"/>
                </a:cxn>
                <a:cxn ang="0">
                  <a:pos x="24" y="51"/>
                </a:cxn>
                <a:cxn ang="0">
                  <a:pos x="51" y="0"/>
                </a:cxn>
              </a:cxnLst>
              <a:rect l="0" t="0" r="r" b="b"/>
              <a:pathLst>
                <a:path w="51" h="106">
                  <a:moveTo>
                    <a:pt x="0" y="106"/>
                  </a:moveTo>
                  <a:lnTo>
                    <a:pt x="24" y="51"/>
                  </a:lnTo>
                  <a:lnTo>
                    <a:pt x="51" y="0"/>
                  </a:lnTo>
                </a:path>
              </a:pathLst>
            </a:custGeom>
            <a:grpFill/>
            <a:ln w="38100">
              <a:solidFill>
                <a:srgbClr val="002060"/>
              </a:solidFill>
              <a:prstDash val="solid"/>
              <a:round/>
              <a:headEnd/>
              <a:tailEnd/>
            </a:ln>
          </p:spPr>
          <p:txBody>
            <a:bodyPr/>
            <a:lstStyle/>
            <a:p>
              <a:endParaRPr lang="en-US"/>
            </a:p>
          </p:txBody>
        </p:sp>
        <p:sp>
          <p:nvSpPr>
            <p:cNvPr id="63512" name="Line 24"/>
            <p:cNvSpPr>
              <a:spLocks noChangeAspect="1" noChangeShapeType="1"/>
            </p:cNvSpPr>
            <p:nvPr/>
          </p:nvSpPr>
          <p:spPr bwMode="auto">
            <a:xfrm flipV="1">
              <a:off x="3813175" y="4298950"/>
              <a:ext cx="90487" cy="150813"/>
            </a:xfrm>
            <a:prstGeom prst="line">
              <a:avLst/>
            </a:prstGeom>
            <a:grpFill/>
            <a:ln w="38100">
              <a:solidFill>
                <a:srgbClr val="002060"/>
              </a:solidFill>
              <a:round/>
              <a:headEnd/>
              <a:tailEnd/>
            </a:ln>
          </p:spPr>
          <p:txBody>
            <a:bodyPr/>
            <a:lstStyle/>
            <a:p>
              <a:endParaRPr lang="en-US"/>
            </a:p>
          </p:txBody>
        </p:sp>
        <p:sp>
          <p:nvSpPr>
            <p:cNvPr id="63513" name="Freeform 25"/>
            <p:cNvSpPr>
              <a:spLocks noChangeAspect="1"/>
            </p:cNvSpPr>
            <p:nvPr/>
          </p:nvSpPr>
          <p:spPr bwMode="auto">
            <a:xfrm>
              <a:off x="3903662" y="4165600"/>
              <a:ext cx="80963" cy="133350"/>
            </a:xfrm>
            <a:custGeom>
              <a:avLst/>
              <a:gdLst/>
              <a:ahLst/>
              <a:cxnLst>
                <a:cxn ang="0">
                  <a:pos x="0" y="83"/>
                </a:cxn>
                <a:cxn ang="0">
                  <a:pos x="27" y="39"/>
                </a:cxn>
                <a:cxn ang="0">
                  <a:pos x="51" y="0"/>
                </a:cxn>
              </a:cxnLst>
              <a:rect l="0" t="0" r="r" b="b"/>
              <a:pathLst>
                <a:path w="51" h="83">
                  <a:moveTo>
                    <a:pt x="0" y="83"/>
                  </a:moveTo>
                  <a:lnTo>
                    <a:pt x="27" y="39"/>
                  </a:lnTo>
                  <a:lnTo>
                    <a:pt x="51" y="0"/>
                  </a:lnTo>
                </a:path>
              </a:pathLst>
            </a:custGeom>
            <a:grpFill/>
            <a:ln w="38100">
              <a:solidFill>
                <a:srgbClr val="002060"/>
              </a:solidFill>
              <a:prstDash val="solid"/>
              <a:round/>
              <a:headEnd/>
              <a:tailEnd/>
            </a:ln>
          </p:spPr>
          <p:txBody>
            <a:bodyPr/>
            <a:lstStyle/>
            <a:p>
              <a:endParaRPr lang="en-US"/>
            </a:p>
          </p:txBody>
        </p:sp>
        <p:sp>
          <p:nvSpPr>
            <p:cNvPr id="63514" name="Freeform 26"/>
            <p:cNvSpPr>
              <a:spLocks noChangeAspect="1"/>
            </p:cNvSpPr>
            <p:nvPr/>
          </p:nvSpPr>
          <p:spPr bwMode="auto">
            <a:xfrm>
              <a:off x="3984625" y="4040188"/>
              <a:ext cx="80962" cy="125412"/>
            </a:xfrm>
            <a:custGeom>
              <a:avLst/>
              <a:gdLst/>
              <a:ahLst/>
              <a:cxnLst>
                <a:cxn ang="0">
                  <a:pos x="0" y="79"/>
                </a:cxn>
                <a:cxn ang="0">
                  <a:pos x="23" y="40"/>
                </a:cxn>
                <a:cxn ang="0">
                  <a:pos x="51" y="0"/>
                </a:cxn>
              </a:cxnLst>
              <a:rect l="0" t="0" r="r" b="b"/>
              <a:pathLst>
                <a:path w="51" h="79">
                  <a:moveTo>
                    <a:pt x="0" y="79"/>
                  </a:moveTo>
                  <a:lnTo>
                    <a:pt x="23" y="40"/>
                  </a:lnTo>
                  <a:lnTo>
                    <a:pt x="51" y="0"/>
                  </a:lnTo>
                </a:path>
              </a:pathLst>
            </a:custGeom>
            <a:grpFill/>
            <a:ln w="38100">
              <a:solidFill>
                <a:srgbClr val="002060"/>
              </a:solidFill>
              <a:prstDash val="solid"/>
              <a:round/>
              <a:headEnd/>
              <a:tailEnd/>
            </a:ln>
          </p:spPr>
          <p:txBody>
            <a:bodyPr/>
            <a:lstStyle/>
            <a:p>
              <a:endParaRPr lang="en-US"/>
            </a:p>
          </p:txBody>
        </p:sp>
        <p:sp>
          <p:nvSpPr>
            <p:cNvPr id="63515" name="Freeform 27"/>
            <p:cNvSpPr>
              <a:spLocks noChangeAspect="1"/>
            </p:cNvSpPr>
            <p:nvPr/>
          </p:nvSpPr>
          <p:spPr bwMode="auto">
            <a:xfrm>
              <a:off x="4065587" y="3933825"/>
              <a:ext cx="82550" cy="106363"/>
            </a:xfrm>
            <a:custGeom>
              <a:avLst/>
              <a:gdLst/>
              <a:ahLst/>
              <a:cxnLst>
                <a:cxn ang="0">
                  <a:pos x="0" y="66"/>
                </a:cxn>
                <a:cxn ang="0">
                  <a:pos x="23" y="31"/>
                </a:cxn>
                <a:cxn ang="0">
                  <a:pos x="51" y="0"/>
                </a:cxn>
              </a:cxnLst>
              <a:rect l="0" t="0" r="r" b="b"/>
              <a:pathLst>
                <a:path w="51" h="66">
                  <a:moveTo>
                    <a:pt x="0" y="66"/>
                  </a:moveTo>
                  <a:lnTo>
                    <a:pt x="23" y="31"/>
                  </a:lnTo>
                  <a:lnTo>
                    <a:pt x="51" y="0"/>
                  </a:lnTo>
                </a:path>
              </a:pathLst>
            </a:custGeom>
            <a:grpFill/>
            <a:ln w="38100">
              <a:solidFill>
                <a:srgbClr val="002060"/>
              </a:solidFill>
              <a:prstDash val="solid"/>
              <a:round/>
              <a:headEnd/>
              <a:tailEnd/>
            </a:ln>
          </p:spPr>
          <p:txBody>
            <a:bodyPr/>
            <a:lstStyle/>
            <a:p>
              <a:endParaRPr lang="en-US"/>
            </a:p>
          </p:txBody>
        </p:sp>
        <p:sp>
          <p:nvSpPr>
            <p:cNvPr id="63516" name="Freeform 28"/>
            <p:cNvSpPr>
              <a:spLocks noChangeAspect="1"/>
            </p:cNvSpPr>
            <p:nvPr/>
          </p:nvSpPr>
          <p:spPr bwMode="auto">
            <a:xfrm>
              <a:off x="4148137" y="3846513"/>
              <a:ext cx="87313" cy="87312"/>
            </a:xfrm>
            <a:custGeom>
              <a:avLst/>
              <a:gdLst/>
              <a:ahLst/>
              <a:cxnLst>
                <a:cxn ang="0">
                  <a:pos x="0" y="55"/>
                </a:cxn>
                <a:cxn ang="0">
                  <a:pos x="28" y="27"/>
                </a:cxn>
                <a:cxn ang="0">
                  <a:pos x="55" y="0"/>
                </a:cxn>
              </a:cxnLst>
              <a:rect l="0" t="0" r="r" b="b"/>
              <a:pathLst>
                <a:path w="55" h="55">
                  <a:moveTo>
                    <a:pt x="0" y="55"/>
                  </a:moveTo>
                  <a:lnTo>
                    <a:pt x="28" y="27"/>
                  </a:lnTo>
                  <a:lnTo>
                    <a:pt x="55" y="0"/>
                  </a:lnTo>
                </a:path>
              </a:pathLst>
            </a:custGeom>
            <a:grpFill/>
            <a:ln w="38100">
              <a:solidFill>
                <a:srgbClr val="002060"/>
              </a:solidFill>
              <a:prstDash val="solid"/>
              <a:round/>
              <a:headEnd/>
              <a:tailEnd/>
            </a:ln>
          </p:spPr>
          <p:txBody>
            <a:bodyPr/>
            <a:lstStyle/>
            <a:p>
              <a:endParaRPr lang="en-US"/>
            </a:p>
          </p:txBody>
        </p:sp>
        <p:sp>
          <p:nvSpPr>
            <p:cNvPr id="63517" name="Freeform 29"/>
            <p:cNvSpPr>
              <a:spLocks noChangeAspect="1"/>
            </p:cNvSpPr>
            <p:nvPr/>
          </p:nvSpPr>
          <p:spPr bwMode="auto">
            <a:xfrm>
              <a:off x="4235450" y="3763963"/>
              <a:ext cx="80962" cy="82550"/>
            </a:xfrm>
            <a:custGeom>
              <a:avLst/>
              <a:gdLst/>
              <a:ahLst/>
              <a:cxnLst>
                <a:cxn ang="0">
                  <a:pos x="0" y="51"/>
                </a:cxn>
                <a:cxn ang="0">
                  <a:pos x="28" y="23"/>
                </a:cxn>
                <a:cxn ang="0">
                  <a:pos x="51" y="0"/>
                </a:cxn>
              </a:cxnLst>
              <a:rect l="0" t="0" r="r" b="b"/>
              <a:pathLst>
                <a:path w="51" h="51">
                  <a:moveTo>
                    <a:pt x="0" y="51"/>
                  </a:moveTo>
                  <a:lnTo>
                    <a:pt x="28" y="23"/>
                  </a:lnTo>
                  <a:lnTo>
                    <a:pt x="51" y="0"/>
                  </a:lnTo>
                </a:path>
              </a:pathLst>
            </a:custGeom>
            <a:grpFill/>
            <a:ln w="38100">
              <a:solidFill>
                <a:srgbClr val="002060"/>
              </a:solidFill>
              <a:prstDash val="solid"/>
              <a:round/>
              <a:headEnd/>
              <a:tailEnd/>
            </a:ln>
          </p:spPr>
          <p:txBody>
            <a:bodyPr/>
            <a:lstStyle/>
            <a:p>
              <a:endParaRPr lang="en-US"/>
            </a:p>
          </p:txBody>
        </p:sp>
        <p:sp>
          <p:nvSpPr>
            <p:cNvPr id="63518" name="Freeform 30"/>
            <p:cNvSpPr>
              <a:spLocks noChangeAspect="1"/>
            </p:cNvSpPr>
            <p:nvPr/>
          </p:nvSpPr>
          <p:spPr bwMode="auto">
            <a:xfrm>
              <a:off x="4316412" y="3700463"/>
              <a:ext cx="82550" cy="63500"/>
            </a:xfrm>
            <a:custGeom>
              <a:avLst/>
              <a:gdLst/>
              <a:ahLst/>
              <a:cxnLst>
                <a:cxn ang="0">
                  <a:pos x="0" y="40"/>
                </a:cxn>
                <a:cxn ang="0">
                  <a:pos x="24" y="20"/>
                </a:cxn>
                <a:cxn ang="0">
                  <a:pos x="51" y="0"/>
                </a:cxn>
              </a:cxnLst>
              <a:rect l="0" t="0" r="r" b="b"/>
              <a:pathLst>
                <a:path w="51" h="40">
                  <a:moveTo>
                    <a:pt x="0" y="40"/>
                  </a:moveTo>
                  <a:lnTo>
                    <a:pt x="24" y="20"/>
                  </a:lnTo>
                  <a:lnTo>
                    <a:pt x="51" y="0"/>
                  </a:lnTo>
                </a:path>
              </a:pathLst>
            </a:custGeom>
            <a:grpFill/>
            <a:ln w="38100">
              <a:solidFill>
                <a:srgbClr val="002060"/>
              </a:solidFill>
              <a:prstDash val="solid"/>
              <a:round/>
              <a:headEnd/>
              <a:tailEnd/>
            </a:ln>
          </p:spPr>
          <p:txBody>
            <a:bodyPr/>
            <a:lstStyle/>
            <a:p>
              <a:endParaRPr lang="en-US"/>
            </a:p>
          </p:txBody>
        </p:sp>
        <p:sp>
          <p:nvSpPr>
            <p:cNvPr id="63519" name="Line 31"/>
            <p:cNvSpPr>
              <a:spLocks noChangeAspect="1" noChangeShapeType="1"/>
            </p:cNvSpPr>
            <p:nvPr/>
          </p:nvSpPr>
          <p:spPr bwMode="auto">
            <a:xfrm flipV="1">
              <a:off x="4398962" y="3651250"/>
              <a:ext cx="87313" cy="49213"/>
            </a:xfrm>
            <a:prstGeom prst="line">
              <a:avLst/>
            </a:prstGeom>
            <a:grpFill/>
            <a:ln w="38100">
              <a:solidFill>
                <a:srgbClr val="002060"/>
              </a:solidFill>
              <a:round/>
              <a:headEnd/>
              <a:tailEnd/>
            </a:ln>
          </p:spPr>
          <p:txBody>
            <a:bodyPr/>
            <a:lstStyle/>
            <a:p>
              <a:endParaRPr lang="en-US"/>
            </a:p>
          </p:txBody>
        </p:sp>
        <p:sp>
          <p:nvSpPr>
            <p:cNvPr id="63520" name="Freeform 32"/>
            <p:cNvSpPr>
              <a:spLocks noChangeAspect="1"/>
            </p:cNvSpPr>
            <p:nvPr/>
          </p:nvSpPr>
          <p:spPr bwMode="auto">
            <a:xfrm>
              <a:off x="4486275" y="3613150"/>
              <a:ext cx="84137" cy="38100"/>
            </a:xfrm>
            <a:custGeom>
              <a:avLst/>
              <a:gdLst/>
              <a:ahLst/>
              <a:cxnLst>
                <a:cxn ang="0">
                  <a:pos x="0" y="24"/>
                </a:cxn>
                <a:cxn ang="0">
                  <a:pos x="28" y="12"/>
                </a:cxn>
                <a:cxn ang="0">
                  <a:pos x="52" y="0"/>
                </a:cxn>
              </a:cxnLst>
              <a:rect l="0" t="0" r="r" b="b"/>
              <a:pathLst>
                <a:path w="52" h="24">
                  <a:moveTo>
                    <a:pt x="0" y="24"/>
                  </a:moveTo>
                  <a:lnTo>
                    <a:pt x="28" y="12"/>
                  </a:lnTo>
                  <a:lnTo>
                    <a:pt x="52" y="0"/>
                  </a:lnTo>
                </a:path>
              </a:pathLst>
            </a:custGeom>
            <a:grpFill/>
            <a:ln w="38100">
              <a:solidFill>
                <a:srgbClr val="002060"/>
              </a:solidFill>
              <a:prstDash val="solid"/>
              <a:round/>
              <a:headEnd/>
              <a:tailEnd/>
            </a:ln>
          </p:spPr>
          <p:txBody>
            <a:bodyPr/>
            <a:lstStyle/>
            <a:p>
              <a:endParaRPr lang="en-US"/>
            </a:p>
          </p:txBody>
        </p:sp>
        <p:sp>
          <p:nvSpPr>
            <p:cNvPr id="63521" name="Freeform 33"/>
            <p:cNvSpPr>
              <a:spLocks noChangeAspect="1"/>
            </p:cNvSpPr>
            <p:nvPr/>
          </p:nvSpPr>
          <p:spPr bwMode="auto">
            <a:xfrm>
              <a:off x="4570412" y="3592513"/>
              <a:ext cx="80963" cy="20637"/>
            </a:xfrm>
            <a:custGeom>
              <a:avLst/>
              <a:gdLst/>
              <a:ahLst/>
              <a:cxnLst>
                <a:cxn ang="0">
                  <a:pos x="0" y="12"/>
                </a:cxn>
                <a:cxn ang="0">
                  <a:pos x="23" y="4"/>
                </a:cxn>
                <a:cxn ang="0">
                  <a:pos x="51" y="0"/>
                </a:cxn>
              </a:cxnLst>
              <a:rect l="0" t="0" r="r" b="b"/>
              <a:pathLst>
                <a:path w="51" h="12">
                  <a:moveTo>
                    <a:pt x="0" y="12"/>
                  </a:moveTo>
                  <a:lnTo>
                    <a:pt x="23" y="4"/>
                  </a:lnTo>
                  <a:lnTo>
                    <a:pt x="51" y="0"/>
                  </a:lnTo>
                </a:path>
              </a:pathLst>
            </a:custGeom>
            <a:grpFill/>
            <a:ln w="38100">
              <a:solidFill>
                <a:srgbClr val="002060"/>
              </a:solidFill>
              <a:prstDash val="solid"/>
              <a:round/>
              <a:headEnd/>
              <a:tailEnd/>
            </a:ln>
          </p:spPr>
          <p:txBody>
            <a:bodyPr/>
            <a:lstStyle/>
            <a:p>
              <a:endParaRPr lang="en-US"/>
            </a:p>
          </p:txBody>
        </p:sp>
        <p:sp>
          <p:nvSpPr>
            <p:cNvPr id="63522" name="Line 34"/>
            <p:cNvSpPr>
              <a:spLocks noChangeAspect="1" noChangeShapeType="1"/>
            </p:cNvSpPr>
            <p:nvPr/>
          </p:nvSpPr>
          <p:spPr bwMode="auto">
            <a:xfrm flipV="1">
              <a:off x="4651375" y="3586163"/>
              <a:ext cx="87312" cy="6350"/>
            </a:xfrm>
            <a:prstGeom prst="line">
              <a:avLst/>
            </a:prstGeom>
            <a:grpFill/>
            <a:ln w="38100">
              <a:solidFill>
                <a:srgbClr val="002060"/>
              </a:solidFill>
              <a:round/>
              <a:headEnd/>
              <a:tailEnd/>
            </a:ln>
          </p:spPr>
          <p:txBody>
            <a:bodyPr/>
            <a:lstStyle/>
            <a:p>
              <a:endParaRPr lang="en-US"/>
            </a:p>
          </p:txBody>
        </p:sp>
        <p:sp>
          <p:nvSpPr>
            <p:cNvPr id="63523" name="Line 35"/>
            <p:cNvSpPr>
              <a:spLocks noChangeAspect="1" noChangeShapeType="1"/>
            </p:cNvSpPr>
            <p:nvPr/>
          </p:nvSpPr>
          <p:spPr bwMode="auto">
            <a:xfrm>
              <a:off x="4738687" y="3586163"/>
              <a:ext cx="82550" cy="6350"/>
            </a:xfrm>
            <a:prstGeom prst="line">
              <a:avLst/>
            </a:prstGeom>
            <a:grpFill/>
            <a:ln w="38100">
              <a:solidFill>
                <a:srgbClr val="002060"/>
              </a:solidFill>
              <a:round/>
              <a:headEnd/>
              <a:tailEnd/>
            </a:ln>
          </p:spPr>
          <p:txBody>
            <a:bodyPr/>
            <a:lstStyle/>
            <a:p>
              <a:endParaRPr lang="en-US"/>
            </a:p>
          </p:txBody>
        </p:sp>
        <p:sp>
          <p:nvSpPr>
            <p:cNvPr id="63524" name="Freeform 36"/>
            <p:cNvSpPr>
              <a:spLocks noChangeAspect="1"/>
            </p:cNvSpPr>
            <p:nvPr/>
          </p:nvSpPr>
          <p:spPr bwMode="auto">
            <a:xfrm>
              <a:off x="4821237" y="3592513"/>
              <a:ext cx="80963" cy="20637"/>
            </a:xfrm>
            <a:custGeom>
              <a:avLst/>
              <a:gdLst/>
              <a:ahLst/>
              <a:cxnLst>
                <a:cxn ang="0">
                  <a:pos x="0" y="0"/>
                </a:cxn>
                <a:cxn ang="0">
                  <a:pos x="24" y="4"/>
                </a:cxn>
                <a:cxn ang="0">
                  <a:pos x="51" y="12"/>
                </a:cxn>
              </a:cxnLst>
              <a:rect l="0" t="0" r="r" b="b"/>
              <a:pathLst>
                <a:path w="51" h="12">
                  <a:moveTo>
                    <a:pt x="0" y="0"/>
                  </a:moveTo>
                  <a:lnTo>
                    <a:pt x="24" y="4"/>
                  </a:lnTo>
                  <a:lnTo>
                    <a:pt x="51" y="12"/>
                  </a:lnTo>
                </a:path>
              </a:pathLst>
            </a:custGeom>
            <a:grpFill/>
            <a:ln w="38100">
              <a:solidFill>
                <a:srgbClr val="002060"/>
              </a:solidFill>
              <a:prstDash val="solid"/>
              <a:round/>
              <a:headEnd/>
              <a:tailEnd/>
            </a:ln>
          </p:spPr>
          <p:txBody>
            <a:bodyPr/>
            <a:lstStyle/>
            <a:p>
              <a:endParaRPr lang="en-US"/>
            </a:p>
          </p:txBody>
        </p:sp>
        <p:sp>
          <p:nvSpPr>
            <p:cNvPr id="63525" name="Freeform 37"/>
            <p:cNvSpPr>
              <a:spLocks noChangeAspect="1"/>
            </p:cNvSpPr>
            <p:nvPr/>
          </p:nvSpPr>
          <p:spPr bwMode="auto">
            <a:xfrm>
              <a:off x="4902200" y="3613150"/>
              <a:ext cx="82550" cy="38100"/>
            </a:xfrm>
            <a:custGeom>
              <a:avLst/>
              <a:gdLst/>
              <a:ahLst/>
              <a:cxnLst>
                <a:cxn ang="0">
                  <a:pos x="0" y="0"/>
                </a:cxn>
                <a:cxn ang="0">
                  <a:pos x="24" y="12"/>
                </a:cxn>
                <a:cxn ang="0">
                  <a:pos x="51" y="24"/>
                </a:cxn>
              </a:cxnLst>
              <a:rect l="0" t="0" r="r" b="b"/>
              <a:pathLst>
                <a:path w="51" h="24">
                  <a:moveTo>
                    <a:pt x="0" y="0"/>
                  </a:moveTo>
                  <a:lnTo>
                    <a:pt x="24" y="12"/>
                  </a:lnTo>
                  <a:lnTo>
                    <a:pt x="51" y="24"/>
                  </a:lnTo>
                </a:path>
              </a:pathLst>
            </a:custGeom>
            <a:grpFill/>
            <a:ln w="38100">
              <a:solidFill>
                <a:srgbClr val="002060"/>
              </a:solidFill>
              <a:prstDash val="solid"/>
              <a:round/>
              <a:headEnd/>
              <a:tailEnd/>
            </a:ln>
          </p:spPr>
          <p:txBody>
            <a:bodyPr/>
            <a:lstStyle/>
            <a:p>
              <a:endParaRPr lang="en-US"/>
            </a:p>
          </p:txBody>
        </p:sp>
        <p:sp>
          <p:nvSpPr>
            <p:cNvPr id="63526" name="Line 38"/>
            <p:cNvSpPr>
              <a:spLocks noChangeAspect="1" noChangeShapeType="1"/>
            </p:cNvSpPr>
            <p:nvPr/>
          </p:nvSpPr>
          <p:spPr bwMode="auto">
            <a:xfrm>
              <a:off x="4984750" y="3651250"/>
              <a:ext cx="87312" cy="49213"/>
            </a:xfrm>
            <a:prstGeom prst="line">
              <a:avLst/>
            </a:prstGeom>
            <a:grpFill/>
            <a:ln w="38100">
              <a:solidFill>
                <a:srgbClr val="002060"/>
              </a:solidFill>
              <a:round/>
              <a:headEnd/>
              <a:tailEnd/>
            </a:ln>
          </p:spPr>
          <p:txBody>
            <a:bodyPr/>
            <a:lstStyle/>
            <a:p>
              <a:endParaRPr lang="en-US"/>
            </a:p>
          </p:txBody>
        </p:sp>
        <p:sp>
          <p:nvSpPr>
            <p:cNvPr id="63527" name="Freeform 39"/>
            <p:cNvSpPr>
              <a:spLocks noChangeAspect="1"/>
            </p:cNvSpPr>
            <p:nvPr/>
          </p:nvSpPr>
          <p:spPr bwMode="auto">
            <a:xfrm>
              <a:off x="5072062" y="3700463"/>
              <a:ext cx="82550" cy="63500"/>
            </a:xfrm>
            <a:custGeom>
              <a:avLst/>
              <a:gdLst/>
              <a:ahLst/>
              <a:cxnLst>
                <a:cxn ang="0">
                  <a:pos x="0" y="0"/>
                </a:cxn>
                <a:cxn ang="0">
                  <a:pos x="28" y="20"/>
                </a:cxn>
                <a:cxn ang="0">
                  <a:pos x="52" y="40"/>
                </a:cxn>
              </a:cxnLst>
              <a:rect l="0" t="0" r="r" b="b"/>
              <a:pathLst>
                <a:path w="52" h="40">
                  <a:moveTo>
                    <a:pt x="0" y="0"/>
                  </a:moveTo>
                  <a:lnTo>
                    <a:pt x="28" y="20"/>
                  </a:lnTo>
                  <a:lnTo>
                    <a:pt x="52" y="40"/>
                  </a:lnTo>
                </a:path>
              </a:pathLst>
            </a:custGeom>
            <a:grpFill/>
            <a:ln w="38100">
              <a:solidFill>
                <a:srgbClr val="002060"/>
              </a:solidFill>
              <a:prstDash val="solid"/>
              <a:round/>
              <a:headEnd/>
              <a:tailEnd/>
            </a:ln>
          </p:spPr>
          <p:txBody>
            <a:bodyPr/>
            <a:lstStyle/>
            <a:p>
              <a:endParaRPr lang="en-US"/>
            </a:p>
          </p:txBody>
        </p:sp>
        <p:sp>
          <p:nvSpPr>
            <p:cNvPr id="63528" name="Freeform 40"/>
            <p:cNvSpPr>
              <a:spLocks noChangeAspect="1"/>
            </p:cNvSpPr>
            <p:nvPr/>
          </p:nvSpPr>
          <p:spPr bwMode="auto">
            <a:xfrm>
              <a:off x="5154612" y="3763963"/>
              <a:ext cx="82550" cy="82550"/>
            </a:xfrm>
            <a:custGeom>
              <a:avLst/>
              <a:gdLst/>
              <a:ahLst/>
              <a:cxnLst>
                <a:cxn ang="0">
                  <a:pos x="0" y="0"/>
                </a:cxn>
                <a:cxn ang="0">
                  <a:pos x="23" y="23"/>
                </a:cxn>
                <a:cxn ang="0">
                  <a:pos x="51" y="51"/>
                </a:cxn>
              </a:cxnLst>
              <a:rect l="0" t="0" r="r" b="b"/>
              <a:pathLst>
                <a:path w="51" h="51">
                  <a:moveTo>
                    <a:pt x="0" y="0"/>
                  </a:moveTo>
                  <a:lnTo>
                    <a:pt x="23" y="23"/>
                  </a:lnTo>
                  <a:lnTo>
                    <a:pt x="51" y="51"/>
                  </a:lnTo>
                </a:path>
              </a:pathLst>
            </a:custGeom>
            <a:grpFill/>
            <a:ln w="38100">
              <a:solidFill>
                <a:srgbClr val="002060"/>
              </a:solidFill>
              <a:prstDash val="solid"/>
              <a:round/>
              <a:headEnd/>
              <a:tailEnd/>
            </a:ln>
          </p:spPr>
          <p:txBody>
            <a:bodyPr/>
            <a:lstStyle/>
            <a:p>
              <a:endParaRPr lang="en-US"/>
            </a:p>
          </p:txBody>
        </p:sp>
        <p:sp>
          <p:nvSpPr>
            <p:cNvPr id="63529" name="Freeform 41"/>
            <p:cNvSpPr>
              <a:spLocks noChangeAspect="1"/>
            </p:cNvSpPr>
            <p:nvPr/>
          </p:nvSpPr>
          <p:spPr bwMode="auto">
            <a:xfrm>
              <a:off x="5237162" y="3846513"/>
              <a:ext cx="87313" cy="87312"/>
            </a:xfrm>
            <a:custGeom>
              <a:avLst/>
              <a:gdLst/>
              <a:ahLst/>
              <a:cxnLst>
                <a:cxn ang="0">
                  <a:pos x="0" y="0"/>
                </a:cxn>
                <a:cxn ang="0">
                  <a:pos x="27" y="27"/>
                </a:cxn>
                <a:cxn ang="0">
                  <a:pos x="55" y="55"/>
                </a:cxn>
              </a:cxnLst>
              <a:rect l="0" t="0" r="r" b="b"/>
              <a:pathLst>
                <a:path w="55" h="55">
                  <a:moveTo>
                    <a:pt x="0" y="0"/>
                  </a:moveTo>
                  <a:lnTo>
                    <a:pt x="27" y="27"/>
                  </a:lnTo>
                  <a:lnTo>
                    <a:pt x="55" y="55"/>
                  </a:lnTo>
                </a:path>
              </a:pathLst>
            </a:custGeom>
            <a:grpFill/>
            <a:ln w="38100">
              <a:solidFill>
                <a:srgbClr val="002060"/>
              </a:solidFill>
              <a:prstDash val="solid"/>
              <a:round/>
              <a:headEnd/>
              <a:tailEnd/>
            </a:ln>
          </p:spPr>
          <p:txBody>
            <a:bodyPr/>
            <a:lstStyle/>
            <a:p>
              <a:endParaRPr lang="en-US"/>
            </a:p>
          </p:txBody>
        </p:sp>
        <p:sp>
          <p:nvSpPr>
            <p:cNvPr id="63530" name="Freeform 42"/>
            <p:cNvSpPr>
              <a:spLocks noChangeAspect="1"/>
            </p:cNvSpPr>
            <p:nvPr/>
          </p:nvSpPr>
          <p:spPr bwMode="auto">
            <a:xfrm>
              <a:off x="5324475" y="3933825"/>
              <a:ext cx="80962" cy="106363"/>
            </a:xfrm>
            <a:custGeom>
              <a:avLst/>
              <a:gdLst/>
              <a:ahLst/>
              <a:cxnLst>
                <a:cxn ang="0">
                  <a:pos x="0" y="0"/>
                </a:cxn>
                <a:cxn ang="0">
                  <a:pos x="27" y="31"/>
                </a:cxn>
                <a:cxn ang="0">
                  <a:pos x="51" y="66"/>
                </a:cxn>
              </a:cxnLst>
              <a:rect l="0" t="0" r="r" b="b"/>
              <a:pathLst>
                <a:path w="51" h="66">
                  <a:moveTo>
                    <a:pt x="0" y="0"/>
                  </a:moveTo>
                  <a:lnTo>
                    <a:pt x="27" y="31"/>
                  </a:lnTo>
                  <a:lnTo>
                    <a:pt x="51" y="66"/>
                  </a:lnTo>
                </a:path>
              </a:pathLst>
            </a:custGeom>
            <a:grpFill/>
            <a:ln w="38100">
              <a:solidFill>
                <a:srgbClr val="002060"/>
              </a:solidFill>
              <a:prstDash val="solid"/>
              <a:round/>
              <a:headEnd/>
              <a:tailEnd/>
            </a:ln>
          </p:spPr>
          <p:txBody>
            <a:bodyPr/>
            <a:lstStyle/>
            <a:p>
              <a:endParaRPr lang="en-US"/>
            </a:p>
          </p:txBody>
        </p:sp>
        <p:sp>
          <p:nvSpPr>
            <p:cNvPr id="63531" name="Freeform 43"/>
            <p:cNvSpPr>
              <a:spLocks noChangeAspect="1"/>
            </p:cNvSpPr>
            <p:nvPr/>
          </p:nvSpPr>
          <p:spPr bwMode="auto">
            <a:xfrm>
              <a:off x="5405437" y="4040188"/>
              <a:ext cx="82550" cy="125412"/>
            </a:xfrm>
            <a:custGeom>
              <a:avLst/>
              <a:gdLst/>
              <a:ahLst/>
              <a:cxnLst>
                <a:cxn ang="0">
                  <a:pos x="0" y="0"/>
                </a:cxn>
                <a:cxn ang="0">
                  <a:pos x="24" y="40"/>
                </a:cxn>
                <a:cxn ang="0">
                  <a:pos x="51" y="79"/>
                </a:cxn>
              </a:cxnLst>
              <a:rect l="0" t="0" r="r" b="b"/>
              <a:pathLst>
                <a:path w="51" h="79">
                  <a:moveTo>
                    <a:pt x="0" y="0"/>
                  </a:moveTo>
                  <a:lnTo>
                    <a:pt x="24" y="40"/>
                  </a:lnTo>
                  <a:lnTo>
                    <a:pt x="51" y="79"/>
                  </a:lnTo>
                </a:path>
              </a:pathLst>
            </a:custGeom>
            <a:grpFill/>
            <a:ln w="38100">
              <a:solidFill>
                <a:srgbClr val="002060"/>
              </a:solidFill>
              <a:prstDash val="solid"/>
              <a:round/>
              <a:headEnd/>
              <a:tailEnd/>
            </a:ln>
          </p:spPr>
          <p:txBody>
            <a:bodyPr/>
            <a:lstStyle/>
            <a:p>
              <a:endParaRPr lang="en-US"/>
            </a:p>
          </p:txBody>
        </p:sp>
        <p:sp>
          <p:nvSpPr>
            <p:cNvPr id="63532" name="Line 44"/>
            <p:cNvSpPr>
              <a:spLocks noChangeAspect="1" noChangeShapeType="1"/>
            </p:cNvSpPr>
            <p:nvPr/>
          </p:nvSpPr>
          <p:spPr bwMode="auto">
            <a:xfrm>
              <a:off x="5487987" y="4165600"/>
              <a:ext cx="87313" cy="139700"/>
            </a:xfrm>
            <a:prstGeom prst="line">
              <a:avLst/>
            </a:prstGeom>
            <a:grpFill/>
            <a:ln w="38100">
              <a:solidFill>
                <a:srgbClr val="002060"/>
              </a:solidFill>
              <a:round/>
              <a:headEnd/>
              <a:tailEnd/>
            </a:ln>
          </p:spPr>
          <p:txBody>
            <a:bodyPr/>
            <a:lstStyle/>
            <a:p>
              <a:endParaRPr lang="en-US"/>
            </a:p>
          </p:txBody>
        </p:sp>
        <p:sp>
          <p:nvSpPr>
            <p:cNvPr id="63533" name="Freeform 45"/>
            <p:cNvSpPr>
              <a:spLocks noChangeAspect="1"/>
            </p:cNvSpPr>
            <p:nvPr/>
          </p:nvSpPr>
          <p:spPr bwMode="auto">
            <a:xfrm>
              <a:off x="5575300" y="4305300"/>
              <a:ext cx="82550" cy="144463"/>
            </a:xfrm>
            <a:custGeom>
              <a:avLst/>
              <a:gdLst/>
              <a:ahLst/>
              <a:cxnLst>
                <a:cxn ang="0">
                  <a:pos x="0" y="0"/>
                </a:cxn>
                <a:cxn ang="0">
                  <a:pos x="28" y="43"/>
                </a:cxn>
                <a:cxn ang="0">
                  <a:pos x="51" y="90"/>
                </a:cxn>
              </a:cxnLst>
              <a:rect l="0" t="0" r="r" b="b"/>
              <a:pathLst>
                <a:path w="51" h="90">
                  <a:moveTo>
                    <a:pt x="0" y="0"/>
                  </a:moveTo>
                  <a:lnTo>
                    <a:pt x="28" y="43"/>
                  </a:lnTo>
                  <a:lnTo>
                    <a:pt x="51" y="90"/>
                  </a:lnTo>
                </a:path>
              </a:pathLst>
            </a:custGeom>
            <a:grpFill/>
            <a:ln w="38100">
              <a:solidFill>
                <a:srgbClr val="002060"/>
              </a:solidFill>
              <a:prstDash val="solid"/>
              <a:round/>
              <a:headEnd/>
              <a:tailEnd/>
            </a:ln>
          </p:spPr>
          <p:txBody>
            <a:bodyPr/>
            <a:lstStyle/>
            <a:p>
              <a:endParaRPr lang="en-US"/>
            </a:p>
          </p:txBody>
        </p:sp>
        <p:sp>
          <p:nvSpPr>
            <p:cNvPr id="63534" name="Freeform 46"/>
            <p:cNvSpPr>
              <a:spLocks noChangeAspect="1"/>
            </p:cNvSpPr>
            <p:nvPr/>
          </p:nvSpPr>
          <p:spPr bwMode="auto">
            <a:xfrm>
              <a:off x="5657850" y="4449763"/>
              <a:ext cx="80962" cy="169862"/>
            </a:xfrm>
            <a:custGeom>
              <a:avLst/>
              <a:gdLst/>
              <a:ahLst/>
              <a:cxnLst>
                <a:cxn ang="0">
                  <a:pos x="0" y="0"/>
                </a:cxn>
                <a:cxn ang="0">
                  <a:pos x="24" y="51"/>
                </a:cxn>
                <a:cxn ang="0">
                  <a:pos x="51" y="106"/>
                </a:cxn>
              </a:cxnLst>
              <a:rect l="0" t="0" r="r" b="b"/>
              <a:pathLst>
                <a:path w="51" h="106">
                  <a:moveTo>
                    <a:pt x="0" y="0"/>
                  </a:moveTo>
                  <a:lnTo>
                    <a:pt x="24" y="51"/>
                  </a:lnTo>
                  <a:lnTo>
                    <a:pt x="51" y="106"/>
                  </a:lnTo>
                </a:path>
              </a:pathLst>
            </a:custGeom>
            <a:grpFill/>
            <a:ln w="38100">
              <a:solidFill>
                <a:srgbClr val="002060"/>
              </a:solidFill>
              <a:prstDash val="solid"/>
              <a:round/>
              <a:headEnd/>
              <a:tailEnd/>
            </a:ln>
          </p:spPr>
          <p:txBody>
            <a:bodyPr/>
            <a:lstStyle/>
            <a:p>
              <a:endParaRPr lang="en-US"/>
            </a:p>
          </p:txBody>
        </p:sp>
        <p:sp>
          <p:nvSpPr>
            <p:cNvPr id="63535" name="Freeform 47"/>
            <p:cNvSpPr>
              <a:spLocks noChangeAspect="1"/>
            </p:cNvSpPr>
            <p:nvPr/>
          </p:nvSpPr>
          <p:spPr bwMode="auto">
            <a:xfrm>
              <a:off x="5738812" y="4619625"/>
              <a:ext cx="82550" cy="174625"/>
            </a:xfrm>
            <a:custGeom>
              <a:avLst/>
              <a:gdLst/>
              <a:ahLst/>
              <a:cxnLst>
                <a:cxn ang="0">
                  <a:pos x="0" y="0"/>
                </a:cxn>
                <a:cxn ang="0">
                  <a:pos x="24" y="55"/>
                </a:cxn>
                <a:cxn ang="0">
                  <a:pos x="52" y="110"/>
                </a:cxn>
              </a:cxnLst>
              <a:rect l="0" t="0" r="r" b="b"/>
              <a:pathLst>
                <a:path w="52" h="110">
                  <a:moveTo>
                    <a:pt x="0" y="0"/>
                  </a:moveTo>
                  <a:lnTo>
                    <a:pt x="24" y="55"/>
                  </a:lnTo>
                  <a:lnTo>
                    <a:pt x="52" y="110"/>
                  </a:lnTo>
                </a:path>
              </a:pathLst>
            </a:custGeom>
            <a:grpFill/>
            <a:ln w="38100">
              <a:solidFill>
                <a:srgbClr val="002060"/>
              </a:solidFill>
              <a:prstDash val="solid"/>
              <a:round/>
              <a:headEnd/>
              <a:tailEnd/>
            </a:ln>
          </p:spPr>
          <p:txBody>
            <a:bodyPr/>
            <a:lstStyle/>
            <a:p>
              <a:endParaRPr lang="en-US"/>
            </a:p>
          </p:txBody>
        </p:sp>
      </p:grpSp>
      <p:sp>
        <p:nvSpPr>
          <p:cNvPr id="63554" name="Oval 66"/>
          <p:cNvSpPr>
            <a:spLocks noChangeAspect="1" noChangeArrowheads="1"/>
          </p:cNvSpPr>
          <p:nvPr/>
        </p:nvSpPr>
        <p:spPr bwMode="auto">
          <a:xfrm>
            <a:off x="5561013" y="5094288"/>
            <a:ext cx="230187" cy="230187"/>
          </a:xfrm>
          <a:prstGeom prst="ellipse">
            <a:avLst/>
          </a:prstGeom>
          <a:solidFill>
            <a:srgbClr val="FF0000"/>
          </a:solidFill>
          <a:ln w="9525">
            <a:solidFill>
              <a:schemeClr val="tx1"/>
            </a:solidFill>
            <a:round/>
            <a:headEnd/>
            <a:tailEnd/>
          </a:ln>
          <a:effectLst/>
        </p:spPr>
        <p:txBody>
          <a:bodyPr wrap="none" anchor="ctr"/>
          <a:lstStyle/>
          <a:p>
            <a:endParaRPr lang="en-US"/>
          </a:p>
        </p:txBody>
      </p:sp>
      <p:cxnSp>
        <p:nvCxnSpPr>
          <p:cNvPr id="42" name="AutoShape 46"/>
          <p:cNvCxnSpPr>
            <a:cxnSpLocks noChangeAspect="1" noChangeShapeType="1"/>
          </p:cNvCxnSpPr>
          <p:nvPr/>
        </p:nvCxnSpPr>
        <p:spPr bwMode="auto">
          <a:xfrm flipV="1">
            <a:off x="569567" y="3854502"/>
            <a:ext cx="2435987" cy="1335373"/>
          </a:xfrm>
          <a:prstGeom prst="curvedConnector3">
            <a:avLst>
              <a:gd name="adj1" fmla="val 50000"/>
            </a:avLst>
          </a:prstGeom>
          <a:noFill/>
          <a:ln w="38100">
            <a:solidFill>
              <a:srgbClr val="002060"/>
            </a:solidFill>
            <a:round/>
            <a:headEnd/>
            <a:tailEnd/>
          </a:ln>
          <a:effectLst/>
        </p:spPr>
      </p:cxnSp>
      <p:sp>
        <p:nvSpPr>
          <p:cNvPr id="63555" name="Oval 67"/>
          <p:cNvSpPr>
            <a:spLocks noChangeAspect="1" noChangeArrowheads="1"/>
          </p:cNvSpPr>
          <p:nvPr/>
        </p:nvSpPr>
        <p:spPr bwMode="auto">
          <a:xfrm>
            <a:off x="3352800" y="5094288"/>
            <a:ext cx="230187" cy="230187"/>
          </a:xfrm>
          <a:prstGeom prst="ellipse">
            <a:avLst/>
          </a:prstGeom>
          <a:solidFill>
            <a:srgbClr val="FFFF00"/>
          </a:solidFill>
          <a:ln w="9525">
            <a:solidFill>
              <a:srgbClr val="FFFF00"/>
            </a:solidFill>
            <a:round/>
            <a:headEnd/>
            <a:tailEnd/>
          </a:ln>
          <a:effectLst/>
        </p:spPr>
        <p:txBody>
          <a:bodyPr wrap="none" anchor="ctr"/>
          <a:lstStyle/>
          <a:p>
            <a:endParaRPr lang="en-US"/>
          </a:p>
        </p:txBody>
      </p:sp>
      <p:sp>
        <p:nvSpPr>
          <p:cNvPr id="43" name="Line 47"/>
          <p:cNvSpPr>
            <a:spLocks noChangeAspect="1" noChangeShapeType="1"/>
          </p:cNvSpPr>
          <p:nvPr/>
        </p:nvSpPr>
        <p:spPr bwMode="auto">
          <a:xfrm>
            <a:off x="551279" y="3670300"/>
            <a:ext cx="1143" cy="1535571"/>
          </a:xfrm>
          <a:prstGeom prst="line">
            <a:avLst/>
          </a:prstGeom>
          <a:noFill/>
          <a:ln w="38100">
            <a:solidFill>
              <a:schemeClr val="tx1"/>
            </a:solidFill>
            <a:round/>
            <a:headEnd/>
            <a:tailEnd/>
          </a:ln>
        </p:spPr>
        <p:txBody>
          <a:bodyPr/>
          <a:lstStyle/>
          <a:p>
            <a:endParaRPr lang="en-US"/>
          </a:p>
        </p:txBody>
      </p:sp>
      <p:sp>
        <p:nvSpPr>
          <p:cNvPr id="44" name="Line 48"/>
          <p:cNvSpPr>
            <a:spLocks noChangeAspect="1" noChangeShapeType="1"/>
          </p:cNvSpPr>
          <p:nvPr/>
        </p:nvSpPr>
        <p:spPr bwMode="auto">
          <a:xfrm>
            <a:off x="551279" y="5205871"/>
            <a:ext cx="2392363" cy="1143"/>
          </a:xfrm>
          <a:prstGeom prst="line">
            <a:avLst/>
          </a:prstGeom>
          <a:noFill/>
          <a:ln w="38100">
            <a:solidFill>
              <a:schemeClr val="tx1"/>
            </a:solidFill>
            <a:round/>
            <a:headEnd/>
            <a:tailEnd/>
          </a:ln>
        </p:spPr>
        <p:txBody>
          <a:bodyPr/>
          <a:lstStyle/>
          <a:p>
            <a:endParaRPr lang="en-US"/>
          </a:p>
        </p:txBody>
      </p:sp>
      <p:sp>
        <p:nvSpPr>
          <p:cNvPr id="45" name="Text Box 49"/>
          <p:cNvSpPr txBox="1">
            <a:spLocks noChangeAspect="1" noChangeArrowheads="1"/>
          </p:cNvSpPr>
          <p:nvPr/>
        </p:nvSpPr>
        <p:spPr bwMode="auto">
          <a:xfrm>
            <a:off x="1305509" y="5334000"/>
            <a:ext cx="857735" cy="461665"/>
          </a:xfrm>
          <a:prstGeom prst="rect">
            <a:avLst/>
          </a:prstGeom>
          <a:noFill/>
          <a:ln w="9525">
            <a:noFill/>
            <a:miter lim="800000"/>
            <a:headEnd/>
            <a:tailEnd/>
          </a:ln>
          <a:effectLst/>
        </p:spPr>
        <p:txBody>
          <a:bodyPr wrap="none">
            <a:spAutoFit/>
          </a:bodyPr>
          <a:lstStyle/>
          <a:p>
            <a:r>
              <a:rPr lang="en-GB" sz="2400" dirty="0">
                <a:latin typeface="Arial" charset="0"/>
              </a:rPr>
              <a:t>Time</a:t>
            </a:r>
          </a:p>
        </p:txBody>
      </p:sp>
      <p:sp>
        <p:nvSpPr>
          <p:cNvPr id="46" name="Text Box 50"/>
          <p:cNvSpPr txBox="1">
            <a:spLocks noChangeAspect="1" noChangeArrowheads="1"/>
          </p:cNvSpPr>
          <p:nvPr/>
        </p:nvSpPr>
        <p:spPr bwMode="auto">
          <a:xfrm>
            <a:off x="533400" y="2895600"/>
            <a:ext cx="2002471" cy="369332"/>
          </a:xfrm>
          <a:prstGeom prst="rect">
            <a:avLst/>
          </a:prstGeom>
          <a:noFill/>
          <a:ln w="9525">
            <a:noFill/>
            <a:miter lim="800000"/>
            <a:headEnd/>
            <a:tailEnd/>
          </a:ln>
          <a:effectLst/>
        </p:spPr>
        <p:txBody>
          <a:bodyPr wrap="none">
            <a:spAutoFit/>
          </a:bodyPr>
          <a:lstStyle/>
          <a:p>
            <a:r>
              <a:rPr lang="en-GB" sz="1800" i="1" dirty="0" err="1">
                <a:latin typeface="Arial" charset="0"/>
              </a:rPr>
              <a:t>N</a:t>
            </a:r>
            <a:r>
              <a:rPr lang="en-GB" sz="1800" i="1" baseline="-25000" dirty="0" err="1">
                <a:latin typeface="Arial" charset="0"/>
              </a:rPr>
              <a:t>t</a:t>
            </a:r>
            <a:r>
              <a:rPr lang="en-GB" sz="1800" i="1" baseline="-25000" dirty="0">
                <a:latin typeface="Arial" charset="0"/>
              </a:rPr>
              <a:t> </a:t>
            </a:r>
            <a:r>
              <a:rPr lang="en-GB" sz="1800" dirty="0">
                <a:latin typeface="Arial" charset="0"/>
              </a:rPr>
              <a:t>Population size</a:t>
            </a:r>
          </a:p>
        </p:txBody>
      </p:sp>
      <p:cxnSp>
        <p:nvCxnSpPr>
          <p:cNvPr id="49" name="Straight Arrow Connector 48"/>
          <p:cNvCxnSpPr/>
          <p:nvPr/>
        </p:nvCxnSpPr>
        <p:spPr>
          <a:xfrm flipH="1">
            <a:off x="643354" y="3833035"/>
            <a:ext cx="2362200" cy="0"/>
          </a:xfrm>
          <a:prstGeom prst="straightConnector1">
            <a:avLst/>
          </a:prstGeom>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228600" y="3657600"/>
            <a:ext cx="338554" cy="369332"/>
          </a:xfrm>
          <a:prstGeom prst="rect">
            <a:avLst/>
          </a:prstGeom>
          <a:noFill/>
        </p:spPr>
        <p:txBody>
          <a:bodyPr wrap="none" rtlCol="0">
            <a:spAutoFit/>
          </a:bodyPr>
          <a:lstStyle/>
          <a:p>
            <a:r>
              <a:rPr lang="en-US" i="1" dirty="0"/>
              <a:t>K</a:t>
            </a:r>
          </a:p>
        </p:txBody>
      </p:sp>
      <p:sp>
        <p:nvSpPr>
          <p:cNvPr id="53" name="TextBox 52"/>
          <p:cNvSpPr txBox="1"/>
          <p:nvPr/>
        </p:nvSpPr>
        <p:spPr>
          <a:xfrm>
            <a:off x="5507666" y="4572000"/>
            <a:ext cx="338554" cy="369332"/>
          </a:xfrm>
          <a:prstGeom prst="rect">
            <a:avLst/>
          </a:prstGeom>
          <a:noFill/>
        </p:spPr>
        <p:txBody>
          <a:bodyPr wrap="none" rtlCol="0">
            <a:spAutoFit/>
          </a:bodyPr>
          <a:lstStyle/>
          <a:p>
            <a:r>
              <a:rPr lang="en-US" i="1" dirty="0"/>
              <a:t>K</a:t>
            </a:r>
          </a:p>
        </p:txBody>
      </p:sp>
      <p:sp>
        <p:nvSpPr>
          <p:cNvPr id="55" name="Text Box 64"/>
          <p:cNvSpPr txBox="1">
            <a:spLocks noChangeAspect="1" noChangeArrowheads="1"/>
          </p:cNvSpPr>
          <p:nvPr/>
        </p:nvSpPr>
        <p:spPr bwMode="auto">
          <a:xfrm>
            <a:off x="6599237" y="5334000"/>
            <a:ext cx="2130711" cy="369332"/>
          </a:xfrm>
          <a:prstGeom prst="rect">
            <a:avLst/>
          </a:prstGeom>
          <a:noFill/>
          <a:ln w="9525">
            <a:noFill/>
            <a:miter lim="800000"/>
            <a:headEnd/>
            <a:tailEnd/>
          </a:ln>
          <a:effectLst/>
        </p:spPr>
        <p:txBody>
          <a:bodyPr wrap="none">
            <a:spAutoFit/>
          </a:bodyPr>
          <a:lstStyle/>
          <a:p>
            <a:r>
              <a:rPr lang="en-GB" b="0" dirty="0">
                <a:latin typeface="Helvetica" pitchFamily="34" charset="0"/>
              </a:rPr>
              <a:t>Population size, </a:t>
            </a:r>
            <a:r>
              <a:rPr lang="en-GB" i="1" dirty="0" err="1"/>
              <a:t>N</a:t>
            </a:r>
            <a:r>
              <a:rPr lang="en-GB" i="1" baseline="-25000" dirty="0" err="1"/>
              <a:t>t</a:t>
            </a:r>
            <a:r>
              <a:rPr lang="en-GB" i="1" baseline="-25000" dirty="0"/>
              <a:t> </a:t>
            </a:r>
            <a:endParaRPr lang="en-GB" b="0" dirty="0">
              <a:latin typeface="Helvetica" pitchFamily="34" charset="0"/>
            </a:endParaRPr>
          </a:p>
        </p:txBody>
      </p:sp>
      <p:sp>
        <p:nvSpPr>
          <p:cNvPr id="56" name="Text Box 65"/>
          <p:cNvSpPr txBox="1">
            <a:spLocks noChangeAspect="1" noChangeArrowheads="1"/>
          </p:cNvSpPr>
          <p:nvPr/>
        </p:nvSpPr>
        <p:spPr bwMode="auto">
          <a:xfrm>
            <a:off x="6250599" y="2667000"/>
            <a:ext cx="2467343" cy="923330"/>
          </a:xfrm>
          <a:prstGeom prst="rect">
            <a:avLst/>
          </a:prstGeom>
          <a:noFill/>
          <a:ln w="9525">
            <a:noFill/>
            <a:miter lim="800000"/>
            <a:headEnd/>
            <a:tailEnd/>
          </a:ln>
          <a:effectLst/>
        </p:spPr>
        <p:txBody>
          <a:bodyPr wrap="none">
            <a:spAutoFit/>
          </a:bodyPr>
          <a:lstStyle/>
          <a:p>
            <a:pPr algn="ctr"/>
            <a:r>
              <a:rPr lang="en-GB" sz="1800" b="0" dirty="0">
                <a:latin typeface="Helvetica" pitchFamily="34" charset="0"/>
              </a:rPr>
              <a:t>Per capita </a:t>
            </a:r>
          </a:p>
          <a:p>
            <a:pPr algn="ctr"/>
            <a:r>
              <a:rPr lang="en-GB" dirty="0">
                <a:latin typeface="Helvetica" pitchFamily="34" charset="0"/>
              </a:rPr>
              <a:t>p</a:t>
            </a:r>
            <a:r>
              <a:rPr lang="en-GB" sz="1800" b="0" dirty="0">
                <a:latin typeface="Helvetica" pitchFamily="34" charset="0"/>
              </a:rPr>
              <a:t>opulation growth rate</a:t>
            </a:r>
          </a:p>
          <a:p>
            <a:pPr algn="ctr"/>
            <a:r>
              <a:rPr lang="en-GB" sz="1800" b="0" i="1" dirty="0" err="1">
                <a:latin typeface="Helvetica" pitchFamily="34" charset="0"/>
              </a:rPr>
              <a:t>dn</a:t>
            </a:r>
            <a:r>
              <a:rPr lang="en-GB" sz="1800" b="0" dirty="0" err="1">
                <a:latin typeface="Helvetica" pitchFamily="34" charset="0"/>
              </a:rPr>
              <a:t>/</a:t>
            </a:r>
            <a:r>
              <a:rPr lang="en-GB" sz="1800" b="0" i="1" dirty="0" err="1">
                <a:latin typeface="Helvetica" pitchFamily="34" charset="0"/>
              </a:rPr>
              <a:t>dt</a:t>
            </a:r>
            <a:r>
              <a:rPr lang="en-GB" sz="1800" b="0" i="1" dirty="0">
                <a:latin typeface="Helvetica" pitchFamily="34" charset="0"/>
              </a:rPr>
              <a:t> 1/N or N</a:t>
            </a:r>
            <a:r>
              <a:rPr lang="en-GB" i="1" baseline="30000" dirty="0">
                <a:latin typeface="Helvetica" pitchFamily="34" charset="0"/>
              </a:rPr>
              <a:t>-1</a:t>
            </a:r>
            <a:endParaRPr lang="en-GB" sz="1800" b="0" baseline="30000" dirty="0">
              <a:latin typeface="Helvetica" pitchFamily="34" charset="0"/>
            </a:endParaRPr>
          </a:p>
        </p:txBody>
      </p:sp>
      <p:sp>
        <p:nvSpPr>
          <p:cNvPr id="57" name="Line 8"/>
          <p:cNvSpPr>
            <a:spLocks noChangeAspect="1" noChangeShapeType="1"/>
          </p:cNvSpPr>
          <p:nvPr/>
        </p:nvSpPr>
        <p:spPr bwMode="auto">
          <a:xfrm>
            <a:off x="6378575" y="3733800"/>
            <a:ext cx="0" cy="1463675"/>
          </a:xfrm>
          <a:prstGeom prst="line">
            <a:avLst/>
          </a:prstGeom>
          <a:noFill/>
          <a:ln w="38100">
            <a:solidFill>
              <a:schemeClr val="tx1"/>
            </a:solidFill>
            <a:round/>
            <a:headEnd/>
            <a:tailEnd/>
          </a:ln>
        </p:spPr>
        <p:txBody>
          <a:bodyPr/>
          <a:lstStyle/>
          <a:p>
            <a:endParaRPr lang="en-US"/>
          </a:p>
        </p:txBody>
      </p:sp>
      <p:sp>
        <p:nvSpPr>
          <p:cNvPr id="58" name="Line 9"/>
          <p:cNvSpPr>
            <a:spLocks noChangeAspect="1" noChangeShapeType="1"/>
          </p:cNvSpPr>
          <p:nvPr/>
        </p:nvSpPr>
        <p:spPr bwMode="auto">
          <a:xfrm>
            <a:off x="6324600" y="5197475"/>
            <a:ext cx="52387" cy="1588"/>
          </a:xfrm>
          <a:prstGeom prst="line">
            <a:avLst/>
          </a:prstGeom>
          <a:noFill/>
          <a:ln w="38100">
            <a:solidFill>
              <a:schemeClr val="bg1"/>
            </a:solidFill>
            <a:round/>
            <a:headEnd/>
            <a:tailEnd/>
          </a:ln>
        </p:spPr>
        <p:txBody>
          <a:bodyPr/>
          <a:lstStyle/>
          <a:p>
            <a:endParaRPr lang="en-US"/>
          </a:p>
        </p:txBody>
      </p:sp>
      <p:sp>
        <p:nvSpPr>
          <p:cNvPr id="59" name="Line 14"/>
          <p:cNvSpPr>
            <a:spLocks noChangeAspect="1" noChangeShapeType="1"/>
          </p:cNvSpPr>
          <p:nvPr/>
        </p:nvSpPr>
        <p:spPr bwMode="auto">
          <a:xfrm>
            <a:off x="6376987" y="5197475"/>
            <a:ext cx="2690813" cy="0"/>
          </a:xfrm>
          <a:prstGeom prst="line">
            <a:avLst/>
          </a:prstGeom>
          <a:noFill/>
          <a:ln w="38100">
            <a:solidFill>
              <a:schemeClr val="tx1"/>
            </a:solidFill>
            <a:round/>
            <a:headEnd/>
            <a:tailEnd/>
          </a:ln>
        </p:spPr>
        <p:txBody>
          <a:bodyPr/>
          <a:lstStyle/>
          <a:p>
            <a:endParaRPr lang="en-US"/>
          </a:p>
        </p:txBody>
      </p:sp>
      <p:sp>
        <p:nvSpPr>
          <p:cNvPr id="60" name="Line 15"/>
          <p:cNvSpPr>
            <a:spLocks noChangeAspect="1" noChangeShapeType="1"/>
          </p:cNvSpPr>
          <p:nvPr/>
        </p:nvSpPr>
        <p:spPr bwMode="auto">
          <a:xfrm flipV="1">
            <a:off x="6376987" y="5197475"/>
            <a:ext cx="1588" cy="50800"/>
          </a:xfrm>
          <a:prstGeom prst="line">
            <a:avLst/>
          </a:prstGeom>
          <a:noFill/>
          <a:ln w="38100">
            <a:solidFill>
              <a:schemeClr val="bg1"/>
            </a:solidFill>
            <a:round/>
            <a:headEnd/>
            <a:tailEnd/>
          </a:ln>
        </p:spPr>
        <p:txBody>
          <a:bodyPr/>
          <a:lstStyle/>
          <a:p>
            <a:endParaRPr lang="en-US"/>
          </a:p>
        </p:txBody>
      </p:sp>
      <p:sp>
        <p:nvSpPr>
          <p:cNvPr id="88" name="Oval 66"/>
          <p:cNvSpPr>
            <a:spLocks noChangeAspect="1" noChangeArrowheads="1"/>
          </p:cNvSpPr>
          <p:nvPr/>
        </p:nvSpPr>
        <p:spPr bwMode="auto">
          <a:xfrm>
            <a:off x="8456613" y="5073501"/>
            <a:ext cx="230187" cy="230187"/>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90" name="TextBox 89"/>
          <p:cNvSpPr txBox="1"/>
          <p:nvPr/>
        </p:nvSpPr>
        <p:spPr>
          <a:xfrm>
            <a:off x="8382000" y="4648200"/>
            <a:ext cx="338554" cy="369332"/>
          </a:xfrm>
          <a:prstGeom prst="rect">
            <a:avLst/>
          </a:prstGeom>
          <a:noFill/>
        </p:spPr>
        <p:txBody>
          <a:bodyPr wrap="none" rtlCol="0">
            <a:spAutoFit/>
          </a:bodyPr>
          <a:lstStyle/>
          <a:p>
            <a:r>
              <a:rPr lang="en-US" i="1" dirty="0">
                <a:solidFill>
                  <a:schemeClr val="bg1"/>
                </a:solidFill>
              </a:rPr>
              <a:t>K</a:t>
            </a:r>
          </a:p>
        </p:txBody>
      </p:sp>
      <p:sp>
        <p:nvSpPr>
          <p:cNvPr id="89" name="Oval 67"/>
          <p:cNvSpPr>
            <a:spLocks noChangeAspect="1" noChangeArrowheads="1"/>
          </p:cNvSpPr>
          <p:nvPr/>
        </p:nvSpPr>
        <p:spPr bwMode="auto">
          <a:xfrm>
            <a:off x="6248400" y="5094288"/>
            <a:ext cx="230187" cy="230187"/>
          </a:xfrm>
          <a:prstGeom prst="ellipse">
            <a:avLst/>
          </a:prstGeom>
          <a:solidFill>
            <a:srgbClr val="FFFF00"/>
          </a:solidFill>
          <a:ln w="9525">
            <a:solidFill>
              <a:srgbClr val="FFFF00"/>
            </a:solidFill>
            <a:round/>
            <a:headEnd/>
            <a:tailEnd/>
          </a:ln>
          <a:effectLst/>
        </p:spPr>
        <p:txBody>
          <a:bodyPr wrap="none" anchor="ctr"/>
          <a:lstStyle/>
          <a:p>
            <a:endParaRPr lang="en-US"/>
          </a:p>
        </p:txBody>
      </p:sp>
      <p:cxnSp>
        <p:nvCxnSpPr>
          <p:cNvPr id="92" name="Straight Connector 91"/>
          <p:cNvCxnSpPr>
            <a:endCxn id="88" idx="2"/>
          </p:cNvCxnSpPr>
          <p:nvPr/>
        </p:nvCxnSpPr>
        <p:spPr>
          <a:xfrm>
            <a:off x="6400800" y="3865413"/>
            <a:ext cx="2055813" cy="1323182"/>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585867" y="2019300"/>
            <a:ext cx="7567533" cy="461665"/>
          </a:xfrm>
          <a:prstGeom prst="rect">
            <a:avLst/>
          </a:prstGeom>
          <a:noFill/>
        </p:spPr>
        <p:txBody>
          <a:bodyPr wrap="square" rtlCol="0">
            <a:spAutoFit/>
          </a:bodyPr>
          <a:lstStyle/>
          <a:p>
            <a:r>
              <a:rPr lang="en-US" sz="2400" dirty="0"/>
              <a:t>N</a:t>
            </a:r>
            <a:r>
              <a:rPr lang="en-US" sz="2400" baseline="-25000" dirty="0"/>
              <a:t>t+1</a:t>
            </a:r>
            <a:r>
              <a:rPr lang="en-US" sz="2400" dirty="0"/>
              <a:t> = </a:t>
            </a:r>
            <a:r>
              <a:rPr lang="en-US" sz="2400" dirty="0" err="1"/>
              <a:t>N</a:t>
            </a:r>
            <a:r>
              <a:rPr lang="en-US" sz="2400" baseline="-25000" dirty="0" err="1"/>
              <a:t>t</a:t>
            </a:r>
            <a:r>
              <a:rPr lang="en-US" sz="2400" dirty="0" err="1"/>
              <a:t>+rN</a:t>
            </a:r>
            <a:r>
              <a:rPr lang="en-US" sz="2400" baseline="-25000" dirty="0" err="1"/>
              <a:t>t</a:t>
            </a:r>
            <a:r>
              <a:rPr lang="en-US" sz="2400" dirty="0"/>
              <a:t>(1-N</a:t>
            </a:r>
            <a:r>
              <a:rPr lang="en-US" sz="2400" baseline="-25000" dirty="0"/>
              <a:t>t</a:t>
            </a:r>
            <a:r>
              <a:rPr lang="en-US" sz="2400" dirty="0"/>
              <a:t>/K) single species logistic growth</a:t>
            </a:r>
          </a:p>
        </p:txBody>
      </p:sp>
      <p:cxnSp>
        <p:nvCxnSpPr>
          <p:cNvPr id="4" name="Straight Arrow Connector 3"/>
          <p:cNvCxnSpPr/>
          <p:nvPr/>
        </p:nvCxnSpPr>
        <p:spPr>
          <a:xfrm>
            <a:off x="7848600" y="4495800"/>
            <a:ext cx="571543" cy="457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p:nvPr/>
        </p:nvCxnSpPr>
        <p:spPr>
          <a:xfrm>
            <a:off x="6553200" y="3810000"/>
            <a:ext cx="68580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0F748A97-6681-4F1D-14F7-569933DFC489}"/>
              </a:ext>
            </a:extLst>
          </p:cNvPr>
          <p:cNvSpPr txBox="1"/>
          <p:nvPr/>
        </p:nvSpPr>
        <p:spPr>
          <a:xfrm>
            <a:off x="489329" y="6224587"/>
            <a:ext cx="8122480" cy="461665"/>
          </a:xfrm>
          <a:prstGeom prst="rect">
            <a:avLst/>
          </a:prstGeom>
          <a:noFill/>
        </p:spPr>
        <p:txBody>
          <a:bodyPr wrap="none" rtlCol="0">
            <a:spAutoFit/>
          </a:bodyPr>
          <a:lstStyle/>
          <a:p>
            <a:r>
              <a:rPr lang="en-CA" sz="1200" dirty="0">
                <a:effectLst/>
                <a:latin typeface="Helvetica Neue" panose="02000503000000020004" pitchFamily="2" charset="0"/>
              </a:rPr>
              <a:t>May RM. (1977) Thresholds and breakpoints in ecosystems with a multiplicity of stable states. </a:t>
            </a:r>
            <a:r>
              <a:rPr lang="en-CA" sz="1200" i="1" dirty="0">
                <a:effectLst/>
                <a:latin typeface="Helvetica Neue" panose="02000503000000020004" pitchFamily="2" charset="0"/>
              </a:rPr>
              <a:t>Nature</a:t>
            </a:r>
            <a:r>
              <a:rPr lang="en-CA" sz="1200" dirty="0">
                <a:effectLst/>
                <a:latin typeface="Helvetica Neue" panose="02000503000000020004" pitchFamily="2" charset="0"/>
              </a:rPr>
              <a:t> </a:t>
            </a:r>
            <a:r>
              <a:rPr lang="en-CA" sz="1200" b="1" dirty="0">
                <a:effectLst/>
                <a:latin typeface="Helvetica Neue" panose="02000503000000020004" pitchFamily="2" charset="0"/>
              </a:rPr>
              <a:t>269</a:t>
            </a:r>
            <a:r>
              <a:rPr lang="en-CA" sz="1200" dirty="0">
                <a:effectLst/>
                <a:latin typeface="Helvetica Neue" panose="02000503000000020004" pitchFamily="2" charset="0"/>
              </a:rPr>
              <a:t>, 471-477.</a:t>
            </a:r>
          </a:p>
          <a:p>
            <a:r>
              <a:rPr lang="en-CA" sz="1200" dirty="0">
                <a:effectLst/>
                <a:latin typeface="Helvetica Neue" panose="02000503000000020004" pitchFamily="2" charset="0"/>
              </a:rPr>
              <a:t>Knowlton N. (1992) Thresholds and multiple stable states in coral reef dynamics. </a:t>
            </a:r>
            <a:r>
              <a:rPr lang="en-CA" sz="1200" i="1" dirty="0">
                <a:effectLst/>
                <a:latin typeface="Helvetica Neue" panose="02000503000000020004" pitchFamily="2" charset="0"/>
              </a:rPr>
              <a:t>American Zoologist</a:t>
            </a:r>
            <a:r>
              <a:rPr lang="en-CA" sz="1200" dirty="0">
                <a:effectLst/>
                <a:latin typeface="Helvetica Neue" panose="02000503000000020004" pitchFamily="2" charset="0"/>
              </a:rPr>
              <a:t> </a:t>
            </a:r>
            <a:r>
              <a:rPr lang="en-CA" sz="1200" b="1" dirty="0">
                <a:effectLst/>
                <a:latin typeface="Helvetica Neue" panose="02000503000000020004" pitchFamily="2" charset="0"/>
              </a:rPr>
              <a:t>32</a:t>
            </a:r>
            <a:r>
              <a:rPr lang="en-CA" sz="1200" dirty="0">
                <a:effectLst/>
                <a:latin typeface="Helvetica Neue" panose="02000503000000020004" pitchFamily="2" charset="0"/>
              </a:rPr>
              <a:t>, 674-682.</a:t>
            </a:r>
          </a:p>
        </p:txBody>
      </p:sp>
    </p:spTree>
    <p:extLst>
      <p:ext uri="{BB962C8B-B14F-4D97-AF65-F5344CB8AC3E}">
        <p14:creationId xmlns:p14="http://schemas.microsoft.com/office/powerpoint/2010/main" val="20237460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Population growth - predation rate</a:t>
            </a:r>
          </a:p>
        </p:txBody>
      </p:sp>
      <p:pic>
        <p:nvPicPr>
          <p:cNvPr id="3" name="Picture 2"/>
          <p:cNvPicPr>
            <a:picLocks noChangeAspect="1"/>
          </p:cNvPicPr>
          <p:nvPr/>
        </p:nvPicPr>
        <p:blipFill>
          <a:blip r:embed="rId2"/>
          <a:stretch>
            <a:fillRect/>
          </a:stretch>
        </p:blipFill>
        <p:spPr>
          <a:xfrm>
            <a:off x="4038600" y="2971800"/>
            <a:ext cx="3797300" cy="977900"/>
          </a:xfrm>
          <a:prstGeom prst="rect">
            <a:avLst/>
          </a:prstGeom>
        </p:spPr>
      </p:pic>
      <p:pic>
        <p:nvPicPr>
          <p:cNvPr id="4" name="Picture 3"/>
          <p:cNvPicPr>
            <a:picLocks noChangeAspect="1"/>
          </p:cNvPicPr>
          <p:nvPr/>
        </p:nvPicPr>
        <p:blipFill>
          <a:blip r:embed="rId3"/>
          <a:stretch>
            <a:fillRect/>
          </a:stretch>
        </p:blipFill>
        <p:spPr>
          <a:xfrm>
            <a:off x="4876800" y="1905000"/>
            <a:ext cx="2768600" cy="838200"/>
          </a:xfrm>
          <a:prstGeom prst="rect">
            <a:avLst/>
          </a:prstGeom>
        </p:spPr>
      </p:pic>
      <p:sp>
        <p:nvSpPr>
          <p:cNvPr id="5" name="TextBox 4"/>
          <p:cNvSpPr txBox="1"/>
          <p:nvPr/>
        </p:nvSpPr>
        <p:spPr>
          <a:xfrm>
            <a:off x="609600" y="2057400"/>
            <a:ext cx="2776684" cy="369332"/>
          </a:xfrm>
          <a:prstGeom prst="rect">
            <a:avLst/>
          </a:prstGeom>
          <a:noFill/>
        </p:spPr>
        <p:txBody>
          <a:bodyPr wrap="none" rtlCol="0">
            <a:spAutoFit/>
          </a:bodyPr>
          <a:lstStyle/>
          <a:p>
            <a:r>
              <a:rPr lang="en-US" dirty="0"/>
              <a:t>logistic population growth </a:t>
            </a:r>
          </a:p>
        </p:txBody>
      </p:sp>
      <p:sp>
        <p:nvSpPr>
          <p:cNvPr id="6" name="TextBox 5"/>
          <p:cNvSpPr txBox="1"/>
          <p:nvPr/>
        </p:nvSpPr>
        <p:spPr>
          <a:xfrm>
            <a:off x="762000" y="3124200"/>
            <a:ext cx="2776684" cy="646331"/>
          </a:xfrm>
          <a:prstGeom prst="rect">
            <a:avLst/>
          </a:prstGeom>
          <a:noFill/>
        </p:spPr>
        <p:txBody>
          <a:bodyPr wrap="none" rtlCol="0">
            <a:spAutoFit/>
          </a:bodyPr>
          <a:lstStyle/>
          <a:p>
            <a:r>
              <a:rPr lang="en-US" dirty="0"/>
              <a:t>logistic population growth</a:t>
            </a:r>
          </a:p>
          <a:p>
            <a:r>
              <a:rPr lang="en-US" dirty="0"/>
              <a:t>and predation </a:t>
            </a:r>
          </a:p>
        </p:txBody>
      </p:sp>
      <p:sp>
        <p:nvSpPr>
          <p:cNvPr id="7" name="TextBox 6"/>
          <p:cNvSpPr txBox="1"/>
          <p:nvPr/>
        </p:nvSpPr>
        <p:spPr>
          <a:xfrm>
            <a:off x="6324600" y="4114800"/>
            <a:ext cx="2455883" cy="923330"/>
          </a:xfrm>
          <a:prstGeom prst="rect">
            <a:avLst/>
          </a:prstGeom>
          <a:noFill/>
        </p:spPr>
        <p:txBody>
          <a:bodyPr wrap="none" rtlCol="0">
            <a:spAutoFit/>
          </a:bodyPr>
          <a:lstStyle/>
          <a:p>
            <a:r>
              <a:rPr lang="en-US" dirty="0"/>
              <a:t>Alpha – attack rate</a:t>
            </a:r>
          </a:p>
          <a:p>
            <a:r>
              <a:rPr lang="en-US" dirty="0"/>
              <a:t>Beta – prey saturation</a:t>
            </a:r>
          </a:p>
          <a:p>
            <a:endParaRPr lang="en-US" dirty="0"/>
          </a:p>
        </p:txBody>
      </p:sp>
    </p:spTree>
    <p:extLst>
      <p:ext uri="{BB962C8B-B14F-4D97-AF65-F5344CB8AC3E}">
        <p14:creationId xmlns:p14="http://schemas.microsoft.com/office/powerpoint/2010/main" val="3957887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685800" y="152400"/>
            <a:ext cx="7772400" cy="1143000"/>
          </a:xfrm>
        </p:spPr>
        <p:txBody>
          <a:bodyPr/>
          <a:lstStyle/>
          <a:p>
            <a:r>
              <a:rPr lang="en-GB" sz="3600" dirty="0">
                <a:latin typeface="Arial" charset="0"/>
              </a:rPr>
              <a:t>Population growth + predation rate</a:t>
            </a:r>
          </a:p>
        </p:txBody>
      </p:sp>
      <p:sp>
        <p:nvSpPr>
          <p:cNvPr id="73732" name="Text Box 4"/>
          <p:cNvSpPr txBox="1">
            <a:spLocks noChangeAspect="1" noChangeArrowheads="1"/>
          </p:cNvSpPr>
          <p:nvPr/>
        </p:nvSpPr>
        <p:spPr bwMode="auto">
          <a:xfrm>
            <a:off x="3886200" y="3962400"/>
            <a:ext cx="2014538" cy="336550"/>
          </a:xfrm>
          <a:prstGeom prst="rect">
            <a:avLst/>
          </a:prstGeom>
          <a:noFill/>
          <a:ln w="9525">
            <a:noFill/>
            <a:miter lim="800000"/>
            <a:headEnd/>
            <a:tailEnd/>
          </a:ln>
          <a:effectLst/>
        </p:spPr>
        <p:txBody>
          <a:bodyPr wrap="none">
            <a:spAutoFit/>
          </a:bodyPr>
          <a:lstStyle/>
          <a:p>
            <a:r>
              <a:rPr lang="en-GB" sz="1600" b="0" dirty="0">
                <a:latin typeface="Helvetica" pitchFamily="34" charset="0"/>
              </a:rPr>
              <a:t>Prey population size</a:t>
            </a:r>
          </a:p>
        </p:txBody>
      </p:sp>
      <p:sp>
        <p:nvSpPr>
          <p:cNvPr id="73734" name="Text Box 6"/>
          <p:cNvSpPr txBox="1">
            <a:spLocks noChangeAspect="1" noChangeArrowheads="1"/>
          </p:cNvSpPr>
          <p:nvPr/>
        </p:nvSpPr>
        <p:spPr bwMode="auto">
          <a:xfrm>
            <a:off x="2084218" y="2514272"/>
            <a:ext cx="1665841" cy="830997"/>
          </a:xfrm>
          <a:prstGeom prst="rect">
            <a:avLst/>
          </a:prstGeom>
          <a:noFill/>
          <a:ln w="9525">
            <a:noFill/>
            <a:miter lim="800000"/>
            <a:headEnd/>
            <a:tailEnd/>
          </a:ln>
          <a:effectLst/>
        </p:spPr>
        <p:txBody>
          <a:bodyPr wrap="none">
            <a:spAutoFit/>
          </a:bodyPr>
          <a:lstStyle/>
          <a:p>
            <a:pPr algn="ctr"/>
            <a:r>
              <a:rPr lang="en-GB" sz="1600" b="0" dirty="0">
                <a:solidFill>
                  <a:schemeClr val="bg1">
                    <a:lumMod val="50000"/>
                  </a:schemeClr>
                </a:solidFill>
                <a:latin typeface="Arial" charset="0"/>
              </a:rPr>
              <a:t>Prey population </a:t>
            </a:r>
          </a:p>
          <a:p>
            <a:pPr algn="ctr"/>
            <a:r>
              <a:rPr lang="en-GB" sz="1600" b="0" dirty="0">
                <a:solidFill>
                  <a:schemeClr val="bg1">
                    <a:lumMod val="50000"/>
                  </a:schemeClr>
                </a:solidFill>
                <a:latin typeface="Arial" charset="0"/>
              </a:rPr>
              <a:t>growth rate</a:t>
            </a:r>
          </a:p>
          <a:p>
            <a:pPr algn="ctr"/>
            <a:r>
              <a:rPr lang="en-GB" sz="1600" b="0" dirty="0">
                <a:solidFill>
                  <a:schemeClr val="bg1">
                    <a:lumMod val="50000"/>
                  </a:schemeClr>
                </a:solidFill>
                <a:latin typeface="Arial" charset="0"/>
              </a:rPr>
              <a:t>(</a:t>
            </a:r>
            <a:r>
              <a:rPr lang="en-GB" sz="1600" b="0" i="1" dirty="0" err="1">
                <a:solidFill>
                  <a:schemeClr val="bg1">
                    <a:lumMod val="50000"/>
                  </a:schemeClr>
                </a:solidFill>
                <a:latin typeface="Arial" charset="0"/>
              </a:rPr>
              <a:t>dn</a:t>
            </a:r>
            <a:r>
              <a:rPr lang="en-GB" sz="1600" b="0" dirty="0" err="1">
                <a:solidFill>
                  <a:schemeClr val="bg1">
                    <a:lumMod val="50000"/>
                  </a:schemeClr>
                </a:solidFill>
                <a:latin typeface="Arial" charset="0"/>
              </a:rPr>
              <a:t>/</a:t>
            </a:r>
            <a:r>
              <a:rPr lang="en-GB" sz="1600" b="0" i="1" dirty="0" err="1">
                <a:solidFill>
                  <a:schemeClr val="bg1">
                    <a:lumMod val="50000"/>
                  </a:schemeClr>
                </a:solidFill>
                <a:latin typeface="Arial" charset="0"/>
              </a:rPr>
              <a:t>dt</a:t>
            </a:r>
            <a:r>
              <a:rPr lang="en-GB" sz="1600" b="0" dirty="0">
                <a:solidFill>
                  <a:schemeClr val="bg1">
                    <a:lumMod val="50000"/>
                  </a:schemeClr>
                </a:solidFill>
                <a:latin typeface="Arial" charset="0"/>
              </a:rPr>
              <a:t>)</a:t>
            </a:r>
          </a:p>
        </p:txBody>
      </p:sp>
      <p:sp>
        <p:nvSpPr>
          <p:cNvPr id="73775" name="Text Box 47"/>
          <p:cNvSpPr txBox="1">
            <a:spLocks noChangeArrowheads="1"/>
          </p:cNvSpPr>
          <p:nvPr/>
        </p:nvSpPr>
        <p:spPr bwMode="auto">
          <a:xfrm>
            <a:off x="6678613" y="1797050"/>
            <a:ext cx="1454150" cy="641350"/>
          </a:xfrm>
          <a:prstGeom prst="rect">
            <a:avLst/>
          </a:prstGeom>
          <a:noFill/>
          <a:ln w="9525">
            <a:noFill/>
            <a:miter lim="800000"/>
            <a:headEnd/>
            <a:tailEnd/>
          </a:ln>
          <a:effectLst/>
        </p:spPr>
        <p:txBody>
          <a:bodyPr wrap="none">
            <a:spAutoFit/>
          </a:bodyPr>
          <a:lstStyle/>
          <a:p>
            <a:pPr algn="ctr"/>
            <a:r>
              <a:rPr lang="en-GB" sz="1800" b="0" dirty="0">
                <a:latin typeface="Arial" charset="0"/>
              </a:rPr>
              <a:t>Intermediate</a:t>
            </a:r>
          </a:p>
          <a:p>
            <a:pPr algn="ctr"/>
            <a:r>
              <a:rPr lang="en-GB" sz="1800" b="0" dirty="0">
                <a:latin typeface="Arial" charset="0"/>
              </a:rPr>
              <a:t>predation</a:t>
            </a:r>
          </a:p>
        </p:txBody>
      </p:sp>
      <p:sp>
        <p:nvSpPr>
          <p:cNvPr id="73735" name="Line 7"/>
          <p:cNvSpPr>
            <a:spLocks noChangeAspect="1" noChangeShapeType="1"/>
          </p:cNvSpPr>
          <p:nvPr/>
        </p:nvSpPr>
        <p:spPr bwMode="auto">
          <a:xfrm>
            <a:off x="6437313" y="2630488"/>
            <a:ext cx="1587" cy="1255712"/>
          </a:xfrm>
          <a:prstGeom prst="line">
            <a:avLst/>
          </a:prstGeom>
          <a:noFill/>
          <a:ln w="38100">
            <a:solidFill>
              <a:schemeClr val="tx1"/>
            </a:solidFill>
            <a:round/>
            <a:headEnd/>
            <a:tailEnd/>
          </a:ln>
        </p:spPr>
        <p:txBody>
          <a:bodyPr/>
          <a:lstStyle/>
          <a:p>
            <a:endParaRPr lang="en-US"/>
          </a:p>
        </p:txBody>
      </p:sp>
      <p:sp>
        <p:nvSpPr>
          <p:cNvPr id="73737" name="Line 9"/>
          <p:cNvSpPr>
            <a:spLocks noChangeAspect="1" noChangeShapeType="1"/>
          </p:cNvSpPr>
          <p:nvPr/>
        </p:nvSpPr>
        <p:spPr bwMode="auto">
          <a:xfrm>
            <a:off x="6427788" y="3883025"/>
            <a:ext cx="1954212" cy="0"/>
          </a:xfrm>
          <a:prstGeom prst="line">
            <a:avLst/>
          </a:prstGeom>
          <a:noFill/>
          <a:ln w="38100">
            <a:solidFill>
              <a:schemeClr val="tx1"/>
            </a:solidFill>
            <a:round/>
            <a:headEnd/>
            <a:tailEnd/>
          </a:ln>
        </p:spPr>
        <p:txBody>
          <a:bodyPr/>
          <a:lstStyle/>
          <a:p>
            <a:endParaRPr lang="en-US"/>
          </a:p>
        </p:txBody>
      </p:sp>
      <p:grpSp>
        <p:nvGrpSpPr>
          <p:cNvPr id="2" name="Group 45"/>
          <p:cNvGrpSpPr>
            <a:grpSpLocks noChangeAspect="1"/>
          </p:cNvGrpSpPr>
          <p:nvPr/>
        </p:nvGrpSpPr>
        <p:grpSpPr bwMode="auto">
          <a:xfrm>
            <a:off x="6502400" y="2935288"/>
            <a:ext cx="1465262" cy="941387"/>
            <a:chOff x="1363" y="1949"/>
            <a:chExt cx="1320" cy="847"/>
          </a:xfrm>
        </p:grpSpPr>
        <p:sp>
          <p:nvSpPr>
            <p:cNvPr id="73739" name="Freeform 11"/>
            <p:cNvSpPr>
              <a:spLocks noChangeAspect="1"/>
            </p:cNvSpPr>
            <p:nvPr/>
          </p:nvSpPr>
          <p:spPr bwMode="auto">
            <a:xfrm>
              <a:off x="1363" y="2686"/>
              <a:ext cx="43" cy="110"/>
            </a:xfrm>
            <a:custGeom>
              <a:avLst/>
              <a:gdLst/>
              <a:ahLst/>
              <a:cxnLst>
                <a:cxn ang="0">
                  <a:pos x="0" y="130"/>
                </a:cxn>
                <a:cxn ang="0">
                  <a:pos x="24" y="63"/>
                </a:cxn>
                <a:cxn ang="0">
                  <a:pos x="51" y="0"/>
                </a:cxn>
              </a:cxnLst>
              <a:rect l="0" t="0" r="r" b="b"/>
              <a:pathLst>
                <a:path w="51" h="130">
                  <a:moveTo>
                    <a:pt x="0" y="130"/>
                  </a:moveTo>
                  <a:lnTo>
                    <a:pt x="24" y="63"/>
                  </a:lnTo>
                  <a:lnTo>
                    <a:pt x="51" y="0"/>
                  </a:lnTo>
                </a:path>
              </a:pathLst>
            </a:custGeom>
            <a:noFill/>
            <a:ln w="38100" cmpd="sng">
              <a:solidFill>
                <a:schemeClr val="bg1">
                  <a:lumMod val="50000"/>
                </a:schemeClr>
              </a:solidFill>
              <a:prstDash val="solid"/>
              <a:round/>
              <a:headEnd/>
              <a:tailEnd/>
            </a:ln>
          </p:spPr>
          <p:txBody>
            <a:bodyPr/>
            <a:lstStyle/>
            <a:p>
              <a:endParaRPr lang="en-US"/>
            </a:p>
          </p:txBody>
        </p:sp>
        <p:sp>
          <p:nvSpPr>
            <p:cNvPr id="73740" name="Freeform 12"/>
            <p:cNvSpPr>
              <a:spLocks noChangeAspect="1"/>
            </p:cNvSpPr>
            <p:nvPr/>
          </p:nvSpPr>
          <p:spPr bwMode="auto">
            <a:xfrm>
              <a:off x="1406" y="2584"/>
              <a:ext cx="46" cy="102"/>
            </a:xfrm>
            <a:custGeom>
              <a:avLst/>
              <a:gdLst/>
              <a:ahLst/>
              <a:cxnLst>
                <a:cxn ang="0">
                  <a:pos x="0" y="122"/>
                </a:cxn>
                <a:cxn ang="0">
                  <a:pos x="28" y="59"/>
                </a:cxn>
                <a:cxn ang="0">
                  <a:pos x="55" y="0"/>
                </a:cxn>
              </a:cxnLst>
              <a:rect l="0" t="0" r="r" b="b"/>
              <a:pathLst>
                <a:path w="55" h="122">
                  <a:moveTo>
                    <a:pt x="0" y="122"/>
                  </a:moveTo>
                  <a:lnTo>
                    <a:pt x="28" y="59"/>
                  </a:lnTo>
                  <a:lnTo>
                    <a:pt x="55" y="0"/>
                  </a:lnTo>
                </a:path>
              </a:pathLst>
            </a:custGeom>
            <a:noFill/>
            <a:ln w="38100" cmpd="sng">
              <a:solidFill>
                <a:schemeClr val="bg1">
                  <a:lumMod val="50000"/>
                </a:schemeClr>
              </a:solidFill>
              <a:prstDash val="solid"/>
              <a:round/>
              <a:headEnd/>
              <a:tailEnd/>
            </a:ln>
          </p:spPr>
          <p:txBody>
            <a:bodyPr/>
            <a:lstStyle/>
            <a:p>
              <a:endParaRPr lang="en-US"/>
            </a:p>
          </p:txBody>
        </p:sp>
        <p:sp>
          <p:nvSpPr>
            <p:cNvPr id="73741" name="Freeform 13"/>
            <p:cNvSpPr>
              <a:spLocks noChangeAspect="1"/>
            </p:cNvSpPr>
            <p:nvPr/>
          </p:nvSpPr>
          <p:spPr bwMode="auto">
            <a:xfrm>
              <a:off x="1452" y="2491"/>
              <a:ext cx="43" cy="93"/>
            </a:xfrm>
            <a:custGeom>
              <a:avLst/>
              <a:gdLst/>
              <a:ahLst/>
              <a:cxnLst>
                <a:cxn ang="0">
                  <a:pos x="0" y="110"/>
                </a:cxn>
                <a:cxn ang="0">
                  <a:pos x="28" y="55"/>
                </a:cxn>
                <a:cxn ang="0">
                  <a:pos x="51" y="0"/>
                </a:cxn>
              </a:cxnLst>
              <a:rect l="0" t="0" r="r" b="b"/>
              <a:pathLst>
                <a:path w="51" h="110">
                  <a:moveTo>
                    <a:pt x="0" y="110"/>
                  </a:moveTo>
                  <a:lnTo>
                    <a:pt x="28" y="55"/>
                  </a:lnTo>
                  <a:lnTo>
                    <a:pt x="51" y="0"/>
                  </a:lnTo>
                </a:path>
              </a:pathLst>
            </a:custGeom>
            <a:noFill/>
            <a:ln w="38100" cmpd="sng">
              <a:solidFill>
                <a:schemeClr val="bg1">
                  <a:lumMod val="50000"/>
                </a:schemeClr>
              </a:solidFill>
              <a:prstDash val="solid"/>
              <a:round/>
              <a:headEnd/>
              <a:tailEnd/>
            </a:ln>
          </p:spPr>
          <p:txBody>
            <a:bodyPr/>
            <a:lstStyle/>
            <a:p>
              <a:endParaRPr lang="en-US"/>
            </a:p>
          </p:txBody>
        </p:sp>
        <p:sp>
          <p:nvSpPr>
            <p:cNvPr id="73742" name="Freeform 14"/>
            <p:cNvSpPr>
              <a:spLocks noChangeAspect="1"/>
            </p:cNvSpPr>
            <p:nvPr/>
          </p:nvSpPr>
          <p:spPr bwMode="auto">
            <a:xfrm>
              <a:off x="1495" y="2402"/>
              <a:ext cx="43" cy="89"/>
            </a:xfrm>
            <a:custGeom>
              <a:avLst/>
              <a:gdLst/>
              <a:ahLst/>
              <a:cxnLst>
                <a:cxn ang="0">
                  <a:pos x="0" y="106"/>
                </a:cxn>
                <a:cxn ang="0">
                  <a:pos x="24" y="51"/>
                </a:cxn>
                <a:cxn ang="0">
                  <a:pos x="51" y="0"/>
                </a:cxn>
              </a:cxnLst>
              <a:rect l="0" t="0" r="r" b="b"/>
              <a:pathLst>
                <a:path w="51" h="106">
                  <a:moveTo>
                    <a:pt x="0" y="106"/>
                  </a:moveTo>
                  <a:lnTo>
                    <a:pt x="24" y="51"/>
                  </a:lnTo>
                  <a:lnTo>
                    <a:pt x="51" y="0"/>
                  </a:lnTo>
                </a:path>
              </a:pathLst>
            </a:custGeom>
            <a:noFill/>
            <a:ln w="38100" cmpd="sng">
              <a:solidFill>
                <a:schemeClr val="bg1">
                  <a:lumMod val="50000"/>
                </a:schemeClr>
              </a:solidFill>
              <a:prstDash val="solid"/>
              <a:round/>
              <a:headEnd/>
              <a:tailEnd/>
            </a:ln>
          </p:spPr>
          <p:txBody>
            <a:bodyPr/>
            <a:lstStyle/>
            <a:p>
              <a:endParaRPr lang="en-US"/>
            </a:p>
          </p:txBody>
        </p:sp>
        <p:sp>
          <p:nvSpPr>
            <p:cNvPr id="73743" name="Line 15"/>
            <p:cNvSpPr>
              <a:spLocks noChangeAspect="1" noChangeShapeType="1"/>
            </p:cNvSpPr>
            <p:nvPr/>
          </p:nvSpPr>
          <p:spPr bwMode="auto">
            <a:xfrm flipV="1">
              <a:off x="1538" y="2323"/>
              <a:ext cx="47" cy="79"/>
            </a:xfrm>
            <a:prstGeom prst="line">
              <a:avLst/>
            </a:prstGeom>
            <a:noFill/>
            <a:ln w="38100">
              <a:solidFill>
                <a:schemeClr val="bg1">
                  <a:lumMod val="50000"/>
                </a:schemeClr>
              </a:solidFill>
              <a:round/>
              <a:headEnd/>
              <a:tailEnd/>
            </a:ln>
          </p:spPr>
          <p:txBody>
            <a:bodyPr/>
            <a:lstStyle/>
            <a:p>
              <a:endParaRPr lang="en-US"/>
            </a:p>
          </p:txBody>
        </p:sp>
        <p:sp>
          <p:nvSpPr>
            <p:cNvPr id="73744" name="Freeform 16"/>
            <p:cNvSpPr>
              <a:spLocks noChangeAspect="1"/>
            </p:cNvSpPr>
            <p:nvPr/>
          </p:nvSpPr>
          <p:spPr bwMode="auto">
            <a:xfrm>
              <a:off x="1585" y="2253"/>
              <a:ext cx="43" cy="70"/>
            </a:xfrm>
            <a:custGeom>
              <a:avLst/>
              <a:gdLst/>
              <a:ahLst/>
              <a:cxnLst>
                <a:cxn ang="0">
                  <a:pos x="0" y="83"/>
                </a:cxn>
                <a:cxn ang="0">
                  <a:pos x="27" y="39"/>
                </a:cxn>
                <a:cxn ang="0">
                  <a:pos x="51" y="0"/>
                </a:cxn>
              </a:cxnLst>
              <a:rect l="0" t="0" r="r" b="b"/>
              <a:pathLst>
                <a:path w="51" h="83">
                  <a:moveTo>
                    <a:pt x="0" y="83"/>
                  </a:moveTo>
                  <a:lnTo>
                    <a:pt x="27" y="39"/>
                  </a:lnTo>
                  <a:lnTo>
                    <a:pt x="51" y="0"/>
                  </a:lnTo>
                </a:path>
              </a:pathLst>
            </a:custGeom>
            <a:noFill/>
            <a:ln w="38100" cmpd="sng">
              <a:solidFill>
                <a:schemeClr val="bg1">
                  <a:lumMod val="50000"/>
                </a:schemeClr>
              </a:solidFill>
              <a:prstDash val="solid"/>
              <a:round/>
              <a:headEnd/>
              <a:tailEnd/>
            </a:ln>
          </p:spPr>
          <p:txBody>
            <a:bodyPr/>
            <a:lstStyle/>
            <a:p>
              <a:endParaRPr lang="en-US"/>
            </a:p>
          </p:txBody>
        </p:sp>
        <p:sp>
          <p:nvSpPr>
            <p:cNvPr id="73745" name="Freeform 17"/>
            <p:cNvSpPr>
              <a:spLocks noChangeAspect="1"/>
            </p:cNvSpPr>
            <p:nvPr/>
          </p:nvSpPr>
          <p:spPr bwMode="auto">
            <a:xfrm>
              <a:off x="1628" y="2187"/>
              <a:ext cx="43" cy="66"/>
            </a:xfrm>
            <a:custGeom>
              <a:avLst/>
              <a:gdLst/>
              <a:ahLst/>
              <a:cxnLst>
                <a:cxn ang="0">
                  <a:pos x="0" y="79"/>
                </a:cxn>
                <a:cxn ang="0">
                  <a:pos x="23" y="40"/>
                </a:cxn>
                <a:cxn ang="0">
                  <a:pos x="51" y="0"/>
                </a:cxn>
              </a:cxnLst>
              <a:rect l="0" t="0" r="r" b="b"/>
              <a:pathLst>
                <a:path w="51" h="79">
                  <a:moveTo>
                    <a:pt x="0" y="79"/>
                  </a:moveTo>
                  <a:lnTo>
                    <a:pt x="23" y="40"/>
                  </a:lnTo>
                  <a:lnTo>
                    <a:pt x="51" y="0"/>
                  </a:lnTo>
                </a:path>
              </a:pathLst>
            </a:custGeom>
            <a:noFill/>
            <a:ln w="38100" cmpd="sng">
              <a:solidFill>
                <a:schemeClr val="bg1">
                  <a:lumMod val="50000"/>
                </a:schemeClr>
              </a:solidFill>
              <a:prstDash val="solid"/>
              <a:round/>
              <a:headEnd/>
              <a:tailEnd/>
            </a:ln>
          </p:spPr>
          <p:txBody>
            <a:bodyPr/>
            <a:lstStyle/>
            <a:p>
              <a:endParaRPr lang="en-US"/>
            </a:p>
          </p:txBody>
        </p:sp>
        <p:sp>
          <p:nvSpPr>
            <p:cNvPr id="73746" name="Freeform 18"/>
            <p:cNvSpPr>
              <a:spLocks noChangeAspect="1"/>
            </p:cNvSpPr>
            <p:nvPr/>
          </p:nvSpPr>
          <p:spPr bwMode="auto">
            <a:xfrm>
              <a:off x="1671" y="2131"/>
              <a:ext cx="43" cy="56"/>
            </a:xfrm>
            <a:custGeom>
              <a:avLst/>
              <a:gdLst/>
              <a:ahLst/>
              <a:cxnLst>
                <a:cxn ang="0">
                  <a:pos x="0" y="66"/>
                </a:cxn>
                <a:cxn ang="0">
                  <a:pos x="23" y="31"/>
                </a:cxn>
                <a:cxn ang="0">
                  <a:pos x="51" y="0"/>
                </a:cxn>
              </a:cxnLst>
              <a:rect l="0" t="0" r="r" b="b"/>
              <a:pathLst>
                <a:path w="51" h="66">
                  <a:moveTo>
                    <a:pt x="0" y="66"/>
                  </a:moveTo>
                  <a:lnTo>
                    <a:pt x="23" y="31"/>
                  </a:lnTo>
                  <a:lnTo>
                    <a:pt x="51" y="0"/>
                  </a:lnTo>
                </a:path>
              </a:pathLst>
            </a:custGeom>
            <a:noFill/>
            <a:ln w="38100" cmpd="sng">
              <a:solidFill>
                <a:schemeClr val="bg1">
                  <a:lumMod val="50000"/>
                </a:schemeClr>
              </a:solidFill>
              <a:prstDash val="solid"/>
              <a:round/>
              <a:headEnd/>
              <a:tailEnd/>
            </a:ln>
          </p:spPr>
          <p:txBody>
            <a:bodyPr/>
            <a:lstStyle/>
            <a:p>
              <a:endParaRPr lang="en-US"/>
            </a:p>
          </p:txBody>
        </p:sp>
        <p:sp>
          <p:nvSpPr>
            <p:cNvPr id="73747" name="Freeform 19"/>
            <p:cNvSpPr>
              <a:spLocks noChangeAspect="1"/>
            </p:cNvSpPr>
            <p:nvPr/>
          </p:nvSpPr>
          <p:spPr bwMode="auto">
            <a:xfrm>
              <a:off x="1714" y="2085"/>
              <a:ext cx="46" cy="46"/>
            </a:xfrm>
            <a:custGeom>
              <a:avLst/>
              <a:gdLst/>
              <a:ahLst/>
              <a:cxnLst>
                <a:cxn ang="0">
                  <a:pos x="0" y="55"/>
                </a:cxn>
                <a:cxn ang="0">
                  <a:pos x="28" y="27"/>
                </a:cxn>
                <a:cxn ang="0">
                  <a:pos x="55" y="0"/>
                </a:cxn>
              </a:cxnLst>
              <a:rect l="0" t="0" r="r" b="b"/>
              <a:pathLst>
                <a:path w="55" h="55">
                  <a:moveTo>
                    <a:pt x="0" y="55"/>
                  </a:moveTo>
                  <a:lnTo>
                    <a:pt x="28" y="27"/>
                  </a:lnTo>
                  <a:lnTo>
                    <a:pt x="55" y="0"/>
                  </a:lnTo>
                </a:path>
              </a:pathLst>
            </a:custGeom>
            <a:noFill/>
            <a:ln w="38100" cmpd="sng">
              <a:solidFill>
                <a:schemeClr val="bg1">
                  <a:lumMod val="50000"/>
                </a:schemeClr>
              </a:solidFill>
              <a:prstDash val="solid"/>
              <a:round/>
              <a:headEnd/>
              <a:tailEnd/>
            </a:ln>
          </p:spPr>
          <p:txBody>
            <a:bodyPr/>
            <a:lstStyle/>
            <a:p>
              <a:endParaRPr lang="en-US"/>
            </a:p>
          </p:txBody>
        </p:sp>
        <p:sp>
          <p:nvSpPr>
            <p:cNvPr id="73748" name="Freeform 20"/>
            <p:cNvSpPr>
              <a:spLocks noChangeAspect="1"/>
            </p:cNvSpPr>
            <p:nvPr/>
          </p:nvSpPr>
          <p:spPr bwMode="auto">
            <a:xfrm>
              <a:off x="1760" y="2042"/>
              <a:ext cx="43" cy="43"/>
            </a:xfrm>
            <a:custGeom>
              <a:avLst/>
              <a:gdLst/>
              <a:ahLst/>
              <a:cxnLst>
                <a:cxn ang="0">
                  <a:pos x="0" y="51"/>
                </a:cxn>
                <a:cxn ang="0">
                  <a:pos x="28" y="23"/>
                </a:cxn>
                <a:cxn ang="0">
                  <a:pos x="51" y="0"/>
                </a:cxn>
              </a:cxnLst>
              <a:rect l="0" t="0" r="r" b="b"/>
              <a:pathLst>
                <a:path w="51" h="51">
                  <a:moveTo>
                    <a:pt x="0" y="51"/>
                  </a:moveTo>
                  <a:lnTo>
                    <a:pt x="28" y="23"/>
                  </a:lnTo>
                  <a:lnTo>
                    <a:pt x="51" y="0"/>
                  </a:lnTo>
                </a:path>
              </a:pathLst>
            </a:custGeom>
            <a:noFill/>
            <a:ln w="38100" cmpd="sng">
              <a:solidFill>
                <a:schemeClr val="bg1">
                  <a:lumMod val="50000"/>
                </a:schemeClr>
              </a:solidFill>
              <a:prstDash val="solid"/>
              <a:round/>
              <a:headEnd/>
              <a:tailEnd/>
            </a:ln>
          </p:spPr>
          <p:txBody>
            <a:bodyPr/>
            <a:lstStyle/>
            <a:p>
              <a:endParaRPr lang="en-US"/>
            </a:p>
          </p:txBody>
        </p:sp>
        <p:sp>
          <p:nvSpPr>
            <p:cNvPr id="73749" name="Freeform 21"/>
            <p:cNvSpPr>
              <a:spLocks noChangeAspect="1"/>
            </p:cNvSpPr>
            <p:nvPr/>
          </p:nvSpPr>
          <p:spPr bwMode="auto">
            <a:xfrm>
              <a:off x="1803" y="2009"/>
              <a:ext cx="43" cy="33"/>
            </a:xfrm>
            <a:custGeom>
              <a:avLst/>
              <a:gdLst/>
              <a:ahLst/>
              <a:cxnLst>
                <a:cxn ang="0">
                  <a:pos x="0" y="40"/>
                </a:cxn>
                <a:cxn ang="0">
                  <a:pos x="24" y="20"/>
                </a:cxn>
                <a:cxn ang="0">
                  <a:pos x="51" y="0"/>
                </a:cxn>
              </a:cxnLst>
              <a:rect l="0" t="0" r="r" b="b"/>
              <a:pathLst>
                <a:path w="51" h="40">
                  <a:moveTo>
                    <a:pt x="0" y="40"/>
                  </a:moveTo>
                  <a:lnTo>
                    <a:pt x="24" y="20"/>
                  </a:lnTo>
                  <a:lnTo>
                    <a:pt x="51" y="0"/>
                  </a:lnTo>
                </a:path>
              </a:pathLst>
            </a:custGeom>
            <a:noFill/>
            <a:ln w="38100" cmpd="sng">
              <a:solidFill>
                <a:schemeClr val="bg1">
                  <a:lumMod val="50000"/>
                </a:schemeClr>
              </a:solidFill>
              <a:prstDash val="solid"/>
              <a:round/>
              <a:headEnd/>
              <a:tailEnd/>
            </a:ln>
          </p:spPr>
          <p:txBody>
            <a:bodyPr/>
            <a:lstStyle/>
            <a:p>
              <a:endParaRPr lang="en-US"/>
            </a:p>
          </p:txBody>
        </p:sp>
        <p:sp>
          <p:nvSpPr>
            <p:cNvPr id="73750" name="Line 22"/>
            <p:cNvSpPr>
              <a:spLocks noChangeAspect="1" noChangeShapeType="1"/>
            </p:cNvSpPr>
            <p:nvPr/>
          </p:nvSpPr>
          <p:spPr bwMode="auto">
            <a:xfrm flipV="1">
              <a:off x="1846" y="1982"/>
              <a:ext cx="46" cy="27"/>
            </a:xfrm>
            <a:prstGeom prst="line">
              <a:avLst/>
            </a:prstGeom>
            <a:noFill/>
            <a:ln w="38100">
              <a:solidFill>
                <a:schemeClr val="bg1">
                  <a:lumMod val="50000"/>
                </a:schemeClr>
              </a:solidFill>
              <a:round/>
              <a:headEnd/>
              <a:tailEnd/>
            </a:ln>
          </p:spPr>
          <p:txBody>
            <a:bodyPr/>
            <a:lstStyle/>
            <a:p>
              <a:endParaRPr lang="en-US"/>
            </a:p>
          </p:txBody>
        </p:sp>
        <p:sp>
          <p:nvSpPr>
            <p:cNvPr id="73751" name="Freeform 23"/>
            <p:cNvSpPr>
              <a:spLocks noChangeAspect="1"/>
            </p:cNvSpPr>
            <p:nvPr/>
          </p:nvSpPr>
          <p:spPr bwMode="auto">
            <a:xfrm>
              <a:off x="1892" y="1962"/>
              <a:ext cx="44" cy="20"/>
            </a:xfrm>
            <a:custGeom>
              <a:avLst/>
              <a:gdLst/>
              <a:ahLst/>
              <a:cxnLst>
                <a:cxn ang="0">
                  <a:pos x="0" y="24"/>
                </a:cxn>
                <a:cxn ang="0">
                  <a:pos x="28" y="12"/>
                </a:cxn>
                <a:cxn ang="0">
                  <a:pos x="52" y="0"/>
                </a:cxn>
              </a:cxnLst>
              <a:rect l="0" t="0" r="r" b="b"/>
              <a:pathLst>
                <a:path w="52" h="24">
                  <a:moveTo>
                    <a:pt x="0" y="24"/>
                  </a:moveTo>
                  <a:lnTo>
                    <a:pt x="28" y="12"/>
                  </a:lnTo>
                  <a:lnTo>
                    <a:pt x="52" y="0"/>
                  </a:lnTo>
                </a:path>
              </a:pathLst>
            </a:custGeom>
            <a:noFill/>
            <a:ln w="38100" cmpd="sng">
              <a:solidFill>
                <a:schemeClr val="bg1">
                  <a:lumMod val="50000"/>
                </a:schemeClr>
              </a:solidFill>
              <a:prstDash val="solid"/>
              <a:round/>
              <a:headEnd/>
              <a:tailEnd/>
            </a:ln>
          </p:spPr>
          <p:txBody>
            <a:bodyPr/>
            <a:lstStyle/>
            <a:p>
              <a:endParaRPr lang="en-US"/>
            </a:p>
          </p:txBody>
        </p:sp>
        <p:sp>
          <p:nvSpPr>
            <p:cNvPr id="73752" name="Freeform 24"/>
            <p:cNvSpPr>
              <a:spLocks noChangeAspect="1"/>
            </p:cNvSpPr>
            <p:nvPr/>
          </p:nvSpPr>
          <p:spPr bwMode="auto">
            <a:xfrm>
              <a:off x="1936" y="1952"/>
              <a:ext cx="43" cy="10"/>
            </a:xfrm>
            <a:custGeom>
              <a:avLst/>
              <a:gdLst/>
              <a:ahLst/>
              <a:cxnLst>
                <a:cxn ang="0">
                  <a:pos x="0" y="12"/>
                </a:cxn>
                <a:cxn ang="0">
                  <a:pos x="23" y="4"/>
                </a:cxn>
                <a:cxn ang="0">
                  <a:pos x="51" y="0"/>
                </a:cxn>
              </a:cxnLst>
              <a:rect l="0" t="0" r="r" b="b"/>
              <a:pathLst>
                <a:path w="51" h="12">
                  <a:moveTo>
                    <a:pt x="0" y="12"/>
                  </a:moveTo>
                  <a:lnTo>
                    <a:pt x="23" y="4"/>
                  </a:lnTo>
                  <a:lnTo>
                    <a:pt x="51" y="0"/>
                  </a:lnTo>
                </a:path>
              </a:pathLst>
            </a:custGeom>
            <a:noFill/>
            <a:ln w="38100" cmpd="sng">
              <a:solidFill>
                <a:schemeClr val="bg1">
                  <a:lumMod val="50000"/>
                </a:schemeClr>
              </a:solidFill>
              <a:prstDash val="solid"/>
              <a:round/>
              <a:headEnd/>
              <a:tailEnd/>
            </a:ln>
          </p:spPr>
          <p:txBody>
            <a:bodyPr/>
            <a:lstStyle/>
            <a:p>
              <a:endParaRPr lang="en-US"/>
            </a:p>
          </p:txBody>
        </p:sp>
        <p:sp>
          <p:nvSpPr>
            <p:cNvPr id="73753" name="Line 25"/>
            <p:cNvSpPr>
              <a:spLocks noChangeAspect="1" noChangeShapeType="1"/>
            </p:cNvSpPr>
            <p:nvPr/>
          </p:nvSpPr>
          <p:spPr bwMode="auto">
            <a:xfrm flipV="1">
              <a:off x="1979" y="1949"/>
              <a:ext cx="46" cy="3"/>
            </a:xfrm>
            <a:prstGeom prst="line">
              <a:avLst/>
            </a:prstGeom>
            <a:noFill/>
            <a:ln w="38100">
              <a:solidFill>
                <a:schemeClr val="bg1">
                  <a:lumMod val="50000"/>
                </a:schemeClr>
              </a:solidFill>
              <a:round/>
              <a:headEnd/>
              <a:tailEnd/>
            </a:ln>
          </p:spPr>
          <p:txBody>
            <a:bodyPr/>
            <a:lstStyle/>
            <a:p>
              <a:endParaRPr lang="en-US"/>
            </a:p>
          </p:txBody>
        </p:sp>
        <p:sp>
          <p:nvSpPr>
            <p:cNvPr id="73754" name="Line 26"/>
            <p:cNvSpPr>
              <a:spLocks noChangeAspect="1" noChangeShapeType="1"/>
            </p:cNvSpPr>
            <p:nvPr/>
          </p:nvSpPr>
          <p:spPr bwMode="auto">
            <a:xfrm>
              <a:off x="2025" y="1949"/>
              <a:ext cx="43" cy="3"/>
            </a:xfrm>
            <a:prstGeom prst="line">
              <a:avLst/>
            </a:prstGeom>
            <a:noFill/>
            <a:ln w="38100">
              <a:solidFill>
                <a:schemeClr val="bg1">
                  <a:lumMod val="50000"/>
                </a:schemeClr>
              </a:solidFill>
              <a:round/>
              <a:headEnd/>
              <a:tailEnd/>
            </a:ln>
          </p:spPr>
          <p:txBody>
            <a:bodyPr/>
            <a:lstStyle/>
            <a:p>
              <a:endParaRPr lang="en-US"/>
            </a:p>
          </p:txBody>
        </p:sp>
        <p:sp>
          <p:nvSpPr>
            <p:cNvPr id="73755" name="Freeform 27"/>
            <p:cNvSpPr>
              <a:spLocks noChangeAspect="1"/>
            </p:cNvSpPr>
            <p:nvPr/>
          </p:nvSpPr>
          <p:spPr bwMode="auto">
            <a:xfrm>
              <a:off x="2068" y="1952"/>
              <a:ext cx="42" cy="10"/>
            </a:xfrm>
            <a:custGeom>
              <a:avLst/>
              <a:gdLst/>
              <a:ahLst/>
              <a:cxnLst>
                <a:cxn ang="0">
                  <a:pos x="0" y="0"/>
                </a:cxn>
                <a:cxn ang="0">
                  <a:pos x="24" y="4"/>
                </a:cxn>
                <a:cxn ang="0">
                  <a:pos x="51" y="12"/>
                </a:cxn>
              </a:cxnLst>
              <a:rect l="0" t="0" r="r" b="b"/>
              <a:pathLst>
                <a:path w="51" h="12">
                  <a:moveTo>
                    <a:pt x="0" y="0"/>
                  </a:moveTo>
                  <a:lnTo>
                    <a:pt x="24" y="4"/>
                  </a:lnTo>
                  <a:lnTo>
                    <a:pt x="51" y="12"/>
                  </a:lnTo>
                </a:path>
              </a:pathLst>
            </a:custGeom>
            <a:noFill/>
            <a:ln w="38100" cmpd="sng">
              <a:solidFill>
                <a:schemeClr val="bg1">
                  <a:lumMod val="50000"/>
                </a:schemeClr>
              </a:solidFill>
              <a:prstDash val="solid"/>
              <a:round/>
              <a:headEnd/>
              <a:tailEnd/>
            </a:ln>
          </p:spPr>
          <p:txBody>
            <a:bodyPr/>
            <a:lstStyle/>
            <a:p>
              <a:endParaRPr lang="en-US"/>
            </a:p>
          </p:txBody>
        </p:sp>
        <p:sp>
          <p:nvSpPr>
            <p:cNvPr id="73756" name="Freeform 28"/>
            <p:cNvSpPr>
              <a:spLocks noChangeAspect="1"/>
            </p:cNvSpPr>
            <p:nvPr/>
          </p:nvSpPr>
          <p:spPr bwMode="auto">
            <a:xfrm>
              <a:off x="2110" y="1962"/>
              <a:ext cx="43" cy="20"/>
            </a:xfrm>
            <a:custGeom>
              <a:avLst/>
              <a:gdLst/>
              <a:ahLst/>
              <a:cxnLst>
                <a:cxn ang="0">
                  <a:pos x="0" y="0"/>
                </a:cxn>
                <a:cxn ang="0">
                  <a:pos x="24" y="12"/>
                </a:cxn>
                <a:cxn ang="0">
                  <a:pos x="51" y="24"/>
                </a:cxn>
              </a:cxnLst>
              <a:rect l="0" t="0" r="r" b="b"/>
              <a:pathLst>
                <a:path w="51" h="24">
                  <a:moveTo>
                    <a:pt x="0" y="0"/>
                  </a:moveTo>
                  <a:lnTo>
                    <a:pt x="24" y="12"/>
                  </a:lnTo>
                  <a:lnTo>
                    <a:pt x="51" y="24"/>
                  </a:lnTo>
                </a:path>
              </a:pathLst>
            </a:custGeom>
            <a:noFill/>
            <a:ln w="38100" cmpd="sng">
              <a:solidFill>
                <a:schemeClr val="bg1">
                  <a:lumMod val="50000"/>
                </a:schemeClr>
              </a:solidFill>
              <a:prstDash val="solid"/>
              <a:round/>
              <a:headEnd/>
              <a:tailEnd/>
            </a:ln>
          </p:spPr>
          <p:txBody>
            <a:bodyPr/>
            <a:lstStyle/>
            <a:p>
              <a:endParaRPr lang="en-US"/>
            </a:p>
          </p:txBody>
        </p:sp>
        <p:sp>
          <p:nvSpPr>
            <p:cNvPr id="73757" name="Line 29"/>
            <p:cNvSpPr>
              <a:spLocks noChangeAspect="1" noChangeShapeType="1"/>
            </p:cNvSpPr>
            <p:nvPr/>
          </p:nvSpPr>
          <p:spPr bwMode="auto">
            <a:xfrm>
              <a:off x="2153" y="1982"/>
              <a:ext cx="47" cy="27"/>
            </a:xfrm>
            <a:prstGeom prst="line">
              <a:avLst/>
            </a:prstGeom>
            <a:noFill/>
            <a:ln w="38100">
              <a:solidFill>
                <a:schemeClr val="bg1">
                  <a:lumMod val="50000"/>
                </a:schemeClr>
              </a:solidFill>
              <a:round/>
              <a:headEnd/>
              <a:tailEnd/>
            </a:ln>
          </p:spPr>
          <p:txBody>
            <a:bodyPr/>
            <a:lstStyle/>
            <a:p>
              <a:endParaRPr lang="en-US"/>
            </a:p>
          </p:txBody>
        </p:sp>
        <p:sp>
          <p:nvSpPr>
            <p:cNvPr id="73758" name="Freeform 30"/>
            <p:cNvSpPr>
              <a:spLocks noChangeAspect="1"/>
            </p:cNvSpPr>
            <p:nvPr/>
          </p:nvSpPr>
          <p:spPr bwMode="auto">
            <a:xfrm>
              <a:off x="2200" y="2009"/>
              <a:ext cx="43" cy="33"/>
            </a:xfrm>
            <a:custGeom>
              <a:avLst/>
              <a:gdLst/>
              <a:ahLst/>
              <a:cxnLst>
                <a:cxn ang="0">
                  <a:pos x="0" y="0"/>
                </a:cxn>
                <a:cxn ang="0">
                  <a:pos x="28" y="20"/>
                </a:cxn>
                <a:cxn ang="0">
                  <a:pos x="52" y="40"/>
                </a:cxn>
              </a:cxnLst>
              <a:rect l="0" t="0" r="r" b="b"/>
              <a:pathLst>
                <a:path w="52" h="40">
                  <a:moveTo>
                    <a:pt x="0" y="0"/>
                  </a:moveTo>
                  <a:lnTo>
                    <a:pt x="28" y="20"/>
                  </a:lnTo>
                  <a:lnTo>
                    <a:pt x="52" y="40"/>
                  </a:lnTo>
                </a:path>
              </a:pathLst>
            </a:custGeom>
            <a:noFill/>
            <a:ln w="38100" cmpd="sng">
              <a:solidFill>
                <a:schemeClr val="bg1">
                  <a:lumMod val="50000"/>
                </a:schemeClr>
              </a:solidFill>
              <a:prstDash val="solid"/>
              <a:round/>
              <a:headEnd/>
              <a:tailEnd/>
            </a:ln>
          </p:spPr>
          <p:txBody>
            <a:bodyPr/>
            <a:lstStyle/>
            <a:p>
              <a:endParaRPr lang="en-US"/>
            </a:p>
          </p:txBody>
        </p:sp>
        <p:sp>
          <p:nvSpPr>
            <p:cNvPr id="73759" name="Freeform 31"/>
            <p:cNvSpPr>
              <a:spLocks noChangeAspect="1"/>
            </p:cNvSpPr>
            <p:nvPr/>
          </p:nvSpPr>
          <p:spPr bwMode="auto">
            <a:xfrm>
              <a:off x="2243" y="2042"/>
              <a:ext cx="43" cy="43"/>
            </a:xfrm>
            <a:custGeom>
              <a:avLst/>
              <a:gdLst/>
              <a:ahLst/>
              <a:cxnLst>
                <a:cxn ang="0">
                  <a:pos x="0" y="0"/>
                </a:cxn>
                <a:cxn ang="0">
                  <a:pos x="23" y="23"/>
                </a:cxn>
                <a:cxn ang="0">
                  <a:pos x="51" y="51"/>
                </a:cxn>
              </a:cxnLst>
              <a:rect l="0" t="0" r="r" b="b"/>
              <a:pathLst>
                <a:path w="51" h="51">
                  <a:moveTo>
                    <a:pt x="0" y="0"/>
                  </a:moveTo>
                  <a:lnTo>
                    <a:pt x="23" y="23"/>
                  </a:lnTo>
                  <a:lnTo>
                    <a:pt x="51" y="51"/>
                  </a:lnTo>
                </a:path>
              </a:pathLst>
            </a:custGeom>
            <a:noFill/>
            <a:ln w="38100" cmpd="sng">
              <a:solidFill>
                <a:schemeClr val="bg1">
                  <a:lumMod val="50000"/>
                </a:schemeClr>
              </a:solidFill>
              <a:prstDash val="solid"/>
              <a:round/>
              <a:headEnd/>
              <a:tailEnd/>
            </a:ln>
          </p:spPr>
          <p:txBody>
            <a:bodyPr/>
            <a:lstStyle/>
            <a:p>
              <a:endParaRPr lang="en-US"/>
            </a:p>
          </p:txBody>
        </p:sp>
        <p:sp>
          <p:nvSpPr>
            <p:cNvPr id="73760" name="Freeform 32"/>
            <p:cNvSpPr>
              <a:spLocks noChangeAspect="1"/>
            </p:cNvSpPr>
            <p:nvPr/>
          </p:nvSpPr>
          <p:spPr bwMode="auto">
            <a:xfrm>
              <a:off x="2286" y="2085"/>
              <a:ext cx="46" cy="46"/>
            </a:xfrm>
            <a:custGeom>
              <a:avLst/>
              <a:gdLst/>
              <a:ahLst/>
              <a:cxnLst>
                <a:cxn ang="0">
                  <a:pos x="0" y="0"/>
                </a:cxn>
                <a:cxn ang="0">
                  <a:pos x="27" y="27"/>
                </a:cxn>
                <a:cxn ang="0">
                  <a:pos x="55" y="55"/>
                </a:cxn>
              </a:cxnLst>
              <a:rect l="0" t="0" r="r" b="b"/>
              <a:pathLst>
                <a:path w="55" h="55">
                  <a:moveTo>
                    <a:pt x="0" y="0"/>
                  </a:moveTo>
                  <a:lnTo>
                    <a:pt x="27" y="27"/>
                  </a:lnTo>
                  <a:lnTo>
                    <a:pt x="55" y="55"/>
                  </a:lnTo>
                </a:path>
              </a:pathLst>
            </a:custGeom>
            <a:noFill/>
            <a:ln w="38100" cmpd="sng">
              <a:solidFill>
                <a:schemeClr val="bg1">
                  <a:lumMod val="50000"/>
                </a:schemeClr>
              </a:solidFill>
              <a:prstDash val="solid"/>
              <a:round/>
              <a:headEnd/>
              <a:tailEnd/>
            </a:ln>
          </p:spPr>
          <p:txBody>
            <a:bodyPr/>
            <a:lstStyle/>
            <a:p>
              <a:endParaRPr lang="en-US"/>
            </a:p>
          </p:txBody>
        </p:sp>
        <p:sp>
          <p:nvSpPr>
            <p:cNvPr id="73761" name="Freeform 33"/>
            <p:cNvSpPr>
              <a:spLocks noChangeAspect="1"/>
            </p:cNvSpPr>
            <p:nvPr/>
          </p:nvSpPr>
          <p:spPr bwMode="auto">
            <a:xfrm>
              <a:off x="2332" y="2131"/>
              <a:ext cx="43" cy="56"/>
            </a:xfrm>
            <a:custGeom>
              <a:avLst/>
              <a:gdLst/>
              <a:ahLst/>
              <a:cxnLst>
                <a:cxn ang="0">
                  <a:pos x="0" y="0"/>
                </a:cxn>
                <a:cxn ang="0">
                  <a:pos x="27" y="31"/>
                </a:cxn>
                <a:cxn ang="0">
                  <a:pos x="51" y="66"/>
                </a:cxn>
              </a:cxnLst>
              <a:rect l="0" t="0" r="r" b="b"/>
              <a:pathLst>
                <a:path w="51" h="66">
                  <a:moveTo>
                    <a:pt x="0" y="0"/>
                  </a:moveTo>
                  <a:lnTo>
                    <a:pt x="27" y="31"/>
                  </a:lnTo>
                  <a:lnTo>
                    <a:pt x="51" y="66"/>
                  </a:lnTo>
                </a:path>
              </a:pathLst>
            </a:custGeom>
            <a:noFill/>
            <a:ln w="38100" cmpd="sng">
              <a:solidFill>
                <a:schemeClr val="bg1">
                  <a:lumMod val="50000"/>
                </a:schemeClr>
              </a:solidFill>
              <a:prstDash val="solid"/>
              <a:round/>
              <a:headEnd/>
              <a:tailEnd/>
            </a:ln>
          </p:spPr>
          <p:txBody>
            <a:bodyPr/>
            <a:lstStyle/>
            <a:p>
              <a:endParaRPr lang="en-US"/>
            </a:p>
          </p:txBody>
        </p:sp>
        <p:sp>
          <p:nvSpPr>
            <p:cNvPr id="73762" name="Freeform 34"/>
            <p:cNvSpPr>
              <a:spLocks noChangeAspect="1"/>
            </p:cNvSpPr>
            <p:nvPr/>
          </p:nvSpPr>
          <p:spPr bwMode="auto">
            <a:xfrm>
              <a:off x="2375" y="2187"/>
              <a:ext cx="43" cy="66"/>
            </a:xfrm>
            <a:custGeom>
              <a:avLst/>
              <a:gdLst/>
              <a:ahLst/>
              <a:cxnLst>
                <a:cxn ang="0">
                  <a:pos x="0" y="0"/>
                </a:cxn>
                <a:cxn ang="0">
                  <a:pos x="24" y="40"/>
                </a:cxn>
                <a:cxn ang="0">
                  <a:pos x="51" y="79"/>
                </a:cxn>
              </a:cxnLst>
              <a:rect l="0" t="0" r="r" b="b"/>
              <a:pathLst>
                <a:path w="51" h="79">
                  <a:moveTo>
                    <a:pt x="0" y="0"/>
                  </a:moveTo>
                  <a:lnTo>
                    <a:pt x="24" y="40"/>
                  </a:lnTo>
                  <a:lnTo>
                    <a:pt x="51" y="79"/>
                  </a:lnTo>
                </a:path>
              </a:pathLst>
            </a:custGeom>
            <a:noFill/>
            <a:ln w="38100" cmpd="sng">
              <a:solidFill>
                <a:schemeClr val="bg1">
                  <a:lumMod val="50000"/>
                </a:schemeClr>
              </a:solidFill>
              <a:prstDash val="solid"/>
              <a:round/>
              <a:headEnd/>
              <a:tailEnd/>
            </a:ln>
          </p:spPr>
          <p:txBody>
            <a:bodyPr/>
            <a:lstStyle/>
            <a:p>
              <a:endParaRPr lang="en-US"/>
            </a:p>
          </p:txBody>
        </p:sp>
        <p:sp>
          <p:nvSpPr>
            <p:cNvPr id="73763" name="Line 35"/>
            <p:cNvSpPr>
              <a:spLocks noChangeAspect="1" noChangeShapeType="1"/>
            </p:cNvSpPr>
            <p:nvPr/>
          </p:nvSpPr>
          <p:spPr bwMode="auto">
            <a:xfrm>
              <a:off x="2418" y="2253"/>
              <a:ext cx="46" cy="73"/>
            </a:xfrm>
            <a:prstGeom prst="line">
              <a:avLst/>
            </a:prstGeom>
            <a:noFill/>
            <a:ln w="38100">
              <a:solidFill>
                <a:schemeClr val="bg1">
                  <a:lumMod val="50000"/>
                </a:schemeClr>
              </a:solidFill>
              <a:round/>
              <a:headEnd/>
              <a:tailEnd/>
            </a:ln>
          </p:spPr>
          <p:txBody>
            <a:bodyPr/>
            <a:lstStyle/>
            <a:p>
              <a:endParaRPr lang="en-US"/>
            </a:p>
          </p:txBody>
        </p:sp>
        <p:sp>
          <p:nvSpPr>
            <p:cNvPr id="73764" name="Freeform 36"/>
            <p:cNvSpPr>
              <a:spLocks noChangeAspect="1"/>
            </p:cNvSpPr>
            <p:nvPr/>
          </p:nvSpPr>
          <p:spPr bwMode="auto">
            <a:xfrm>
              <a:off x="2464" y="2326"/>
              <a:ext cx="43" cy="76"/>
            </a:xfrm>
            <a:custGeom>
              <a:avLst/>
              <a:gdLst/>
              <a:ahLst/>
              <a:cxnLst>
                <a:cxn ang="0">
                  <a:pos x="0" y="0"/>
                </a:cxn>
                <a:cxn ang="0">
                  <a:pos x="28" y="43"/>
                </a:cxn>
                <a:cxn ang="0">
                  <a:pos x="51" y="90"/>
                </a:cxn>
              </a:cxnLst>
              <a:rect l="0" t="0" r="r" b="b"/>
              <a:pathLst>
                <a:path w="51" h="90">
                  <a:moveTo>
                    <a:pt x="0" y="0"/>
                  </a:moveTo>
                  <a:lnTo>
                    <a:pt x="28" y="43"/>
                  </a:lnTo>
                  <a:lnTo>
                    <a:pt x="51" y="90"/>
                  </a:lnTo>
                </a:path>
              </a:pathLst>
            </a:custGeom>
            <a:noFill/>
            <a:ln w="38100" cmpd="sng">
              <a:solidFill>
                <a:schemeClr val="bg1">
                  <a:lumMod val="50000"/>
                </a:schemeClr>
              </a:solidFill>
              <a:prstDash val="solid"/>
              <a:round/>
              <a:headEnd/>
              <a:tailEnd/>
            </a:ln>
          </p:spPr>
          <p:txBody>
            <a:bodyPr/>
            <a:lstStyle/>
            <a:p>
              <a:endParaRPr lang="en-US"/>
            </a:p>
          </p:txBody>
        </p:sp>
        <p:sp>
          <p:nvSpPr>
            <p:cNvPr id="73765" name="Freeform 37"/>
            <p:cNvSpPr>
              <a:spLocks noChangeAspect="1"/>
            </p:cNvSpPr>
            <p:nvPr/>
          </p:nvSpPr>
          <p:spPr bwMode="auto">
            <a:xfrm>
              <a:off x="2507" y="2402"/>
              <a:ext cx="43" cy="89"/>
            </a:xfrm>
            <a:custGeom>
              <a:avLst/>
              <a:gdLst/>
              <a:ahLst/>
              <a:cxnLst>
                <a:cxn ang="0">
                  <a:pos x="0" y="0"/>
                </a:cxn>
                <a:cxn ang="0">
                  <a:pos x="24" y="51"/>
                </a:cxn>
                <a:cxn ang="0">
                  <a:pos x="51" y="106"/>
                </a:cxn>
              </a:cxnLst>
              <a:rect l="0" t="0" r="r" b="b"/>
              <a:pathLst>
                <a:path w="51" h="106">
                  <a:moveTo>
                    <a:pt x="0" y="0"/>
                  </a:moveTo>
                  <a:lnTo>
                    <a:pt x="24" y="51"/>
                  </a:lnTo>
                  <a:lnTo>
                    <a:pt x="51" y="106"/>
                  </a:lnTo>
                </a:path>
              </a:pathLst>
            </a:custGeom>
            <a:noFill/>
            <a:ln w="38100" cmpd="sng">
              <a:solidFill>
                <a:schemeClr val="bg1">
                  <a:lumMod val="50000"/>
                </a:schemeClr>
              </a:solidFill>
              <a:prstDash val="solid"/>
              <a:round/>
              <a:headEnd/>
              <a:tailEnd/>
            </a:ln>
          </p:spPr>
          <p:txBody>
            <a:bodyPr/>
            <a:lstStyle/>
            <a:p>
              <a:endParaRPr lang="en-US"/>
            </a:p>
          </p:txBody>
        </p:sp>
        <p:sp>
          <p:nvSpPr>
            <p:cNvPr id="73766" name="Freeform 38"/>
            <p:cNvSpPr>
              <a:spLocks noChangeAspect="1"/>
            </p:cNvSpPr>
            <p:nvPr/>
          </p:nvSpPr>
          <p:spPr bwMode="auto">
            <a:xfrm>
              <a:off x="2550" y="2491"/>
              <a:ext cx="44" cy="93"/>
            </a:xfrm>
            <a:custGeom>
              <a:avLst/>
              <a:gdLst/>
              <a:ahLst/>
              <a:cxnLst>
                <a:cxn ang="0">
                  <a:pos x="0" y="0"/>
                </a:cxn>
                <a:cxn ang="0">
                  <a:pos x="24" y="55"/>
                </a:cxn>
                <a:cxn ang="0">
                  <a:pos x="52" y="110"/>
                </a:cxn>
              </a:cxnLst>
              <a:rect l="0" t="0" r="r" b="b"/>
              <a:pathLst>
                <a:path w="52" h="110">
                  <a:moveTo>
                    <a:pt x="0" y="0"/>
                  </a:moveTo>
                  <a:lnTo>
                    <a:pt x="24" y="55"/>
                  </a:lnTo>
                  <a:lnTo>
                    <a:pt x="52" y="110"/>
                  </a:lnTo>
                </a:path>
              </a:pathLst>
            </a:custGeom>
            <a:noFill/>
            <a:ln w="38100" cmpd="sng">
              <a:solidFill>
                <a:schemeClr val="bg1">
                  <a:lumMod val="50000"/>
                </a:schemeClr>
              </a:solidFill>
              <a:prstDash val="solid"/>
              <a:round/>
              <a:headEnd/>
              <a:tailEnd/>
            </a:ln>
          </p:spPr>
          <p:txBody>
            <a:bodyPr/>
            <a:lstStyle/>
            <a:p>
              <a:endParaRPr lang="en-US"/>
            </a:p>
          </p:txBody>
        </p:sp>
        <p:sp>
          <p:nvSpPr>
            <p:cNvPr id="73767" name="Freeform 39"/>
            <p:cNvSpPr>
              <a:spLocks noChangeAspect="1"/>
            </p:cNvSpPr>
            <p:nvPr/>
          </p:nvSpPr>
          <p:spPr bwMode="auto">
            <a:xfrm>
              <a:off x="2594" y="2584"/>
              <a:ext cx="46" cy="102"/>
            </a:xfrm>
            <a:custGeom>
              <a:avLst/>
              <a:gdLst/>
              <a:ahLst/>
              <a:cxnLst>
                <a:cxn ang="0">
                  <a:pos x="0" y="0"/>
                </a:cxn>
                <a:cxn ang="0">
                  <a:pos x="27" y="59"/>
                </a:cxn>
                <a:cxn ang="0">
                  <a:pos x="55" y="122"/>
                </a:cxn>
              </a:cxnLst>
              <a:rect l="0" t="0" r="r" b="b"/>
              <a:pathLst>
                <a:path w="55" h="122">
                  <a:moveTo>
                    <a:pt x="0" y="0"/>
                  </a:moveTo>
                  <a:lnTo>
                    <a:pt x="27" y="59"/>
                  </a:lnTo>
                  <a:lnTo>
                    <a:pt x="55" y="122"/>
                  </a:lnTo>
                </a:path>
              </a:pathLst>
            </a:custGeom>
            <a:noFill/>
            <a:ln w="38100" cmpd="sng">
              <a:solidFill>
                <a:schemeClr val="bg1">
                  <a:lumMod val="50000"/>
                </a:schemeClr>
              </a:solidFill>
              <a:prstDash val="solid"/>
              <a:round/>
              <a:headEnd/>
              <a:tailEnd/>
            </a:ln>
          </p:spPr>
          <p:txBody>
            <a:bodyPr/>
            <a:lstStyle/>
            <a:p>
              <a:endParaRPr lang="en-US"/>
            </a:p>
          </p:txBody>
        </p:sp>
        <p:sp>
          <p:nvSpPr>
            <p:cNvPr id="73768" name="Line 40"/>
            <p:cNvSpPr>
              <a:spLocks noChangeAspect="1" noChangeShapeType="1"/>
            </p:cNvSpPr>
            <p:nvPr/>
          </p:nvSpPr>
          <p:spPr bwMode="auto">
            <a:xfrm>
              <a:off x="2640" y="2686"/>
              <a:ext cx="43" cy="110"/>
            </a:xfrm>
            <a:prstGeom prst="line">
              <a:avLst/>
            </a:prstGeom>
            <a:noFill/>
            <a:ln w="38100">
              <a:solidFill>
                <a:schemeClr val="bg1">
                  <a:lumMod val="50000"/>
                </a:schemeClr>
              </a:solidFill>
              <a:round/>
              <a:headEnd/>
              <a:tailEnd/>
            </a:ln>
          </p:spPr>
          <p:txBody>
            <a:bodyPr/>
            <a:lstStyle/>
            <a:p>
              <a:endParaRPr lang="en-US"/>
            </a:p>
          </p:txBody>
        </p:sp>
      </p:grpSp>
      <p:grpSp>
        <p:nvGrpSpPr>
          <p:cNvPr id="3" name="Group 49"/>
          <p:cNvGrpSpPr>
            <a:grpSpLocks noChangeAspect="1"/>
          </p:cNvGrpSpPr>
          <p:nvPr/>
        </p:nvGrpSpPr>
        <p:grpSpPr bwMode="auto">
          <a:xfrm>
            <a:off x="6481763" y="3116263"/>
            <a:ext cx="1323975" cy="746125"/>
            <a:chOff x="1345" y="2016"/>
            <a:chExt cx="1193" cy="672"/>
          </a:xfrm>
        </p:grpSpPr>
        <p:sp>
          <p:nvSpPr>
            <p:cNvPr id="73774" name="Arc 46"/>
            <p:cNvSpPr>
              <a:spLocks noChangeAspect="1"/>
            </p:cNvSpPr>
            <p:nvPr/>
          </p:nvSpPr>
          <p:spPr bwMode="auto">
            <a:xfrm rot="5400000" flipH="1" flipV="1">
              <a:off x="1521" y="1840"/>
              <a:ext cx="672" cy="1024"/>
            </a:xfrm>
            <a:custGeom>
              <a:avLst/>
              <a:gdLst>
                <a:gd name="G0" fmla="+- 0 0 0"/>
                <a:gd name="G1" fmla="+- 21600 0 0"/>
                <a:gd name="G2" fmla="+- 21600 0 0"/>
                <a:gd name="T0" fmla="*/ 0 w 21600"/>
                <a:gd name="T1" fmla="*/ 0 h 25603"/>
                <a:gd name="T2" fmla="*/ 21226 w 21600"/>
                <a:gd name="T3" fmla="*/ 25603 h 25603"/>
                <a:gd name="T4" fmla="*/ 0 w 21600"/>
                <a:gd name="T5" fmla="*/ 21600 h 25603"/>
              </a:gdLst>
              <a:ahLst/>
              <a:cxnLst>
                <a:cxn ang="0">
                  <a:pos x="T0" y="T1"/>
                </a:cxn>
                <a:cxn ang="0">
                  <a:pos x="T2" y="T3"/>
                </a:cxn>
                <a:cxn ang="0">
                  <a:pos x="T4" y="T5"/>
                </a:cxn>
              </a:cxnLst>
              <a:rect l="0" t="0" r="r" b="b"/>
              <a:pathLst>
                <a:path w="21600" h="25603" fill="none" extrusionOk="0">
                  <a:moveTo>
                    <a:pt x="-1" y="0"/>
                  </a:moveTo>
                  <a:cubicBezTo>
                    <a:pt x="11929" y="0"/>
                    <a:pt x="21600" y="9670"/>
                    <a:pt x="21600" y="21600"/>
                  </a:cubicBezTo>
                  <a:cubicBezTo>
                    <a:pt x="21600" y="22943"/>
                    <a:pt x="21474" y="24283"/>
                    <a:pt x="21225" y="25602"/>
                  </a:cubicBezTo>
                </a:path>
                <a:path w="21600" h="25603" stroke="0" extrusionOk="0">
                  <a:moveTo>
                    <a:pt x="-1" y="0"/>
                  </a:moveTo>
                  <a:cubicBezTo>
                    <a:pt x="11929" y="0"/>
                    <a:pt x="21600" y="9670"/>
                    <a:pt x="21600" y="21600"/>
                  </a:cubicBezTo>
                  <a:cubicBezTo>
                    <a:pt x="21600" y="22943"/>
                    <a:pt x="21474" y="24283"/>
                    <a:pt x="21225" y="25602"/>
                  </a:cubicBezTo>
                  <a:lnTo>
                    <a:pt x="0" y="21600"/>
                  </a:lnTo>
                  <a:close/>
                </a:path>
              </a:pathLst>
            </a:custGeom>
            <a:noFill/>
            <a:ln w="38100">
              <a:solidFill>
                <a:schemeClr val="tx1"/>
              </a:solidFill>
              <a:round/>
              <a:headEnd/>
              <a:tailEnd/>
            </a:ln>
            <a:effectLst/>
          </p:spPr>
          <p:txBody>
            <a:bodyPr wrap="none" anchor="ctr"/>
            <a:lstStyle/>
            <a:p>
              <a:endParaRPr lang="en-US"/>
            </a:p>
          </p:txBody>
        </p:sp>
        <p:sp>
          <p:nvSpPr>
            <p:cNvPr id="73776" name="Line 48"/>
            <p:cNvSpPr>
              <a:spLocks noChangeAspect="1" noChangeShapeType="1"/>
            </p:cNvSpPr>
            <p:nvPr/>
          </p:nvSpPr>
          <p:spPr bwMode="auto">
            <a:xfrm>
              <a:off x="2298" y="2016"/>
              <a:ext cx="240" cy="0"/>
            </a:xfrm>
            <a:prstGeom prst="line">
              <a:avLst/>
            </a:prstGeom>
            <a:noFill/>
            <a:ln w="38100">
              <a:solidFill>
                <a:schemeClr val="tx1"/>
              </a:solidFill>
              <a:round/>
              <a:headEnd/>
              <a:tailEnd/>
            </a:ln>
            <a:effectLst/>
          </p:spPr>
          <p:txBody>
            <a:bodyPr wrap="none" anchor="ctr"/>
            <a:lstStyle/>
            <a:p>
              <a:endParaRPr lang="en-US"/>
            </a:p>
          </p:txBody>
        </p:sp>
      </p:grpSp>
      <p:sp>
        <p:nvSpPr>
          <p:cNvPr id="73780" name="Oval 52"/>
          <p:cNvSpPr>
            <a:spLocks noChangeAspect="1" noChangeArrowheads="1"/>
          </p:cNvSpPr>
          <p:nvPr/>
        </p:nvSpPr>
        <p:spPr bwMode="auto">
          <a:xfrm>
            <a:off x="7453313" y="3028950"/>
            <a:ext cx="160337" cy="160337"/>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73781" name="Oval 53"/>
          <p:cNvSpPr>
            <a:spLocks noChangeAspect="1" noChangeArrowheads="1"/>
          </p:cNvSpPr>
          <p:nvPr/>
        </p:nvSpPr>
        <p:spPr bwMode="auto">
          <a:xfrm>
            <a:off x="6664325" y="3267075"/>
            <a:ext cx="160337" cy="158750"/>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73816" name="Text Box 88"/>
          <p:cNvSpPr txBox="1">
            <a:spLocks noChangeAspect="1" noChangeArrowheads="1"/>
          </p:cNvSpPr>
          <p:nvPr/>
        </p:nvSpPr>
        <p:spPr bwMode="auto">
          <a:xfrm>
            <a:off x="3973209" y="1639778"/>
            <a:ext cx="1896673" cy="646331"/>
          </a:xfrm>
          <a:prstGeom prst="rect">
            <a:avLst/>
          </a:prstGeom>
          <a:noFill/>
          <a:ln w="9525">
            <a:noFill/>
            <a:miter lim="800000"/>
            <a:headEnd/>
            <a:tailEnd/>
          </a:ln>
          <a:effectLst/>
        </p:spPr>
        <p:txBody>
          <a:bodyPr wrap="none">
            <a:spAutoFit/>
          </a:bodyPr>
          <a:lstStyle/>
          <a:p>
            <a:pPr algn="ctr"/>
            <a:r>
              <a:rPr lang="en-GB" sz="1800" b="0" dirty="0">
                <a:latin typeface="Arial" charset="0"/>
              </a:rPr>
              <a:t>Predation rate &gt; </a:t>
            </a:r>
          </a:p>
          <a:p>
            <a:pPr algn="ctr"/>
            <a:r>
              <a:rPr lang="en-GB" sz="1800" b="0" dirty="0">
                <a:latin typeface="Arial" charset="0"/>
              </a:rPr>
              <a:t>prey growth rate</a:t>
            </a:r>
          </a:p>
        </p:txBody>
      </p:sp>
      <p:sp>
        <p:nvSpPr>
          <p:cNvPr id="73783" name="Line 55"/>
          <p:cNvSpPr>
            <a:spLocks noChangeAspect="1" noChangeShapeType="1"/>
          </p:cNvSpPr>
          <p:nvPr/>
        </p:nvSpPr>
        <p:spPr bwMode="auto">
          <a:xfrm>
            <a:off x="3971925" y="2627313"/>
            <a:ext cx="1588" cy="1255712"/>
          </a:xfrm>
          <a:prstGeom prst="line">
            <a:avLst/>
          </a:prstGeom>
          <a:noFill/>
          <a:ln w="38100">
            <a:solidFill>
              <a:schemeClr val="tx1"/>
            </a:solidFill>
            <a:round/>
            <a:headEnd/>
            <a:tailEnd/>
          </a:ln>
        </p:spPr>
        <p:txBody>
          <a:bodyPr/>
          <a:lstStyle/>
          <a:p>
            <a:endParaRPr lang="en-US"/>
          </a:p>
        </p:txBody>
      </p:sp>
      <p:sp>
        <p:nvSpPr>
          <p:cNvPr id="73784" name="Line 56"/>
          <p:cNvSpPr>
            <a:spLocks noChangeAspect="1" noChangeShapeType="1"/>
          </p:cNvSpPr>
          <p:nvPr/>
        </p:nvSpPr>
        <p:spPr bwMode="auto">
          <a:xfrm>
            <a:off x="3962400" y="3879850"/>
            <a:ext cx="1955800" cy="0"/>
          </a:xfrm>
          <a:prstGeom prst="line">
            <a:avLst/>
          </a:prstGeom>
          <a:noFill/>
          <a:ln w="38100">
            <a:solidFill>
              <a:schemeClr val="tx1"/>
            </a:solidFill>
            <a:round/>
            <a:headEnd/>
            <a:tailEnd/>
          </a:ln>
        </p:spPr>
        <p:txBody>
          <a:bodyPr/>
          <a:lstStyle/>
          <a:p>
            <a:endParaRPr lang="en-US"/>
          </a:p>
        </p:txBody>
      </p:sp>
      <p:grpSp>
        <p:nvGrpSpPr>
          <p:cNvPr id="4" name="Group 57"/>
          <p:cNvGrpSpPr>
            <a:grpSpLocks noChangeAspect="1"/>
          </p:cNvGrpSpPr>
          <p:nvPr/>
        </p:nvGrpSpPr>
        <p:grpSpPr bwMode="auto">
          <a:xfrm>
            <a:off x="4002088" y="2932113"/>
            <a:ext cx="1466850" cy="941387"/>
            <a:chOff x="1363" y="1949"/>
            <a:chExt cx="1320" cy="847"/>
          </a:xfrm>
        </p:grpSpPr>
        <p:sp>
          <p:nvSpPr>
            <p:cNvPr id="73786" name="Freeform 58"/>
            <p:cNvSpPr>
              <a:spLocks noChangeAspect="1"/>
            </p:cNvSpPr>
            <p:nvPr/>
          </p:nvSpPr>
          <p:spPr bwMode="auto">
            <a:xfrm>
              <a:off x="1363" y="2686"/>
              <a:ext cx="43" cy="110"/>
            </a:xfrm>
            <a:custGeom>
              <a:avLst/>
              <a:gdLst/>
              <a:ahLst/>
              <a:cxnLst>
                <a:cxn ang="0">
                  <a:pos x="0" y="130"/>
                </a:cxn>
                <a:cxn ang="0">
                  <a:pos x="24" y="63"/>
                </a:cxn>
                <a:cxn ang="0">
                  <a:pos x="51" y="0"/>
                </a:cxn>
              </a:cxnLst>
              <a:rect l="0" t="0" r="r" b="b"/>
              <a:pathLst>
                <a:path w="51" h="130">
                  <a:moveTo>
                    <a:pt x="0" y="130"/>
                  </a:moveTo>
                  <a:lnTo>
                    <a:pt x="24" y="63"/>
                  </a:lnTo>
                  <a:lnTo>
                    <a:pt x="51" y="0"/>
                  </a:lnTo>
                </a:path>
              </a:pathLst>
            </a:custGeom>
            <a:noFill/>
            <a:ln w="38100" cmpd="sng">
              <a:solidFill>
                <a:schemeClr val="bg1">
                  <a:lumMod val="50000"/>
                </a:schemeClr>
              </a:solidFill>
              <a:prstDash val="solid"/>
              <a:round/>
              <a:headEnd/>
              <a:tailEnd/>
            </a:ln>
          </p:spPr>
          <p:txBody>
            <a:bodyPr/>
            <a:lstStyle/>
            <a:p>
              <a:endParaRPr lang="en-US"/>
            </a:p>
          </p:txBody>
        </p:sp>
        <p:sp>
          <p:nvSpPr>
            <p:cNvPr id="73787" name="Freeform 59"/>
            <p:cNvSpPr>
              <a:spLocks noChangeAspect="1"/>
            </p:cNvSpPr>
            <p:nvPr/>
          </p:nvSpPr>
          <p:spPr bwMode="auto">
            <a:xfrm>
              <a:off x="1406" y="2584"/>
              <a:ext cx="46" cy="102"/>
            </a:xfrm>
            <a:custGeom>
              <a:avLst/>
              <a:gdLst/>
              <a:ahLst/>
              <a:cxnLst>
                <a:cxn ang="0">
                  <a:pos x="0" y="122"/>
                </a:cxn>
                <a:cxn ang="0">
                  <a:pos x="28" y="59"/>
                </a:cxn>
                <a:cxn ang="0">
                  <a:pos x="55" y="0"/>
                </a:cxn>
              </a:cxnLst>
              <a:rect l="0" t="0" r="r" b="b"/>
              <a:pathLst>
                <a:path w="55" h="122">
                  <a:moveTo>
                    <a:pt x="0" y="122"/>
                  </a:moveTo>
                  <a:lnTo>
                    <a:pt x="28" y="59"/>
                  </a:lnTo>
                  <a:lnTo>
                    <a:pt x="55" y="0"/>
                  </a:lnTo>
                </a:path>
              </a:pathLst>
            </a:custGeom>
            <a:noFill/>
            <a:ln w="38100" cmpd="sng">
              <a:solidFill>
                <a:schemeClr val="bg1">
                  <a:lumMod val="50000"/>
                </a:schemeClr>
              </a:solidFill>
              <a:prstDash val="solid"/>
              <a:round/>
              <a:headEnd/>
              <a:tailEnd/>
            </a:ln>
          </p:spPr>
          <p:txBody>
            <a:bodyPr/>
            <a:lstStyle/>
            <a:p>
              <a:endParaRPr lang="en-US"/>
            </a:p>
          </p:txBody>
        </p:sp>
        <p:sp>
          <p:nvSpPr>
            <p:cNvPr id="73788" name="Freeform 60"/>
            <p:cNvSpPr>
              <a:spLocks noChangeAspect="1"/>
            </p:cNvSpPr>
            <p:nvPr/>
          </p:nvSpPr>
          <p:spPr bwMode="auto">
            <a:xfrm>
              <a:off x="1452" y="2491"/>
              <a:ext cx="43" cy="93"/>
            </a:xfrm>
            <a:custGeom>
              <a:avLst/>
              <a:gdLst/>
              <a:ahLst/>
              <a:cxnLst>
                <a:cxn ang="0">
                  <a:pos x="0" y="110"/>
                </a:cxn>
                <a:cxn ang="0">
                  <a:pos x="28" y="55"/>
                </a:cxn>
                <a:cxn ang="0">
                  <a:pos x="51" y="0"/>
                </a:cxn>
              </a:cxnLst>
              <a:rect l="0" t="0" r="r" b="b"/>
              <a:pathLst>
                <a:path w="51" h="110">
                  <a:moveTo>
                    <a:pt x="0" y="110"/>
                  </a:moveTo>
                  <a:lnTo>
                    <a:pt x="28" y="55"/>
                  </a:lnTo>
                  <a:lnTo>
                    <a:pt x="51" y="0"/>
                  </a:lnTo>
                </a:path>
              </a:pathLst>
            </a:custGeom>
            <a:noFill/>
            <a:ln w="38100" cmpd="sng">
              <a:solidFill>
                <a:schemeClr val="bg1">
                  <a:lumMod val="50000"/>
                </a:schemeClr>
              </a:solidFill>
              <a:prstDash val="solid"/>
              <a:round/>
              <a:headEnd/>
              <a:tailEnd/>
            </a:ln>
          </p:spPr>
          <p:txBody>
            <a:bodyPr/>
            <a:lstStyle/>
            <a:p>
              <a:endParaRPr lang="en-US"/>
            </a:p>
          </p:txBody>
        </p:sp>
        <p:sp>
          <p:nvSpPr>
            <p:cNvPr id="73789" name="Freeform 61"/>
            <p:cNvSpPr>
              <a:spLocks noChangeAspect="1"/>
            </p:cNvSpPr>
            <p:nvPr/>
          </p:nvSpPr>
          <p:spPr bwMode="auto">
            <a:xfrm>
              <a:off x="1495" y="2402"/>
              <a:ext cx="43" cy="89"/>
            </a:xfrm>
            <a:custGeom>
              <a:avLst/>
              <a:gdLst/>
              <a:ahLst/>
              <a:cxnLst>
                <a:cxn ang="0">
                  <a:pos x="0" y="106"/>
                </a:cxn>
                <a:cxn ang="0">
                  <a:pos x="24" y="51"/>
                </a:cxn>
                <a:cxn ang="0">
                  <a:pos x="51" y="0"/>
                </a:cxn>
              </a:cxnLst>
              <a:rect l="0" t="0" r="r" b="b"/>
              <a:pathLst>
                <a:path w="51" h="106">
                  <a:moveTo>
                    <a:pt x="0" y="106"/>
                  </a:moveTo>
                  <a:lnTo>
                    <a:pt x="24" y="51"/>
                  </a:lnTo>
                  <a:lnTo>
                    <a:pt x="51" y="0"/>
                  </a:lnTo>
                </a:path>
              </a:pathLst>
            </a:custGeom>
            <a:noFill/>
            <a:ln w="38100" cmpd="sng">
              <a:solidFill>
                <a:schemeClr val="bg1">
                  <a:lumMod val="50000"/>
                </a:schemeClr>
              </a:solidFill>
              <a:prstDash val="solid"/>
              <a:round/>
              <a:headEnd/>
              <a:tailEnd/>
            </a:ln>
          </p:spPr>
          <p:txBody>
            <a:bodyPr/>
            <a:lstStyle/>
            <a:p>
              <a:endParaRPr lang="en-US"/>
            </a:p>
          </p:txBody>
        </p:sp>
        <p:sp>
          <p:nvSpPr>
            <p:cNvPr id="73790" name="Line 62"/>
            <p:cNvSpPr>
              <a:spLocks noChangeAspect="1" noChangeShapeType="1"/>
            </p:cNvSpPr>
            <p:nvPr/>
          </p:nvSpPr>
          <p:spPr bwMode="auto">
            <a:xfrm flipV="1">
              <a:off x="1538" y="2323"/>
              <a:ext cx="47" cy="79"/>
            </a:xfrm>
            <a:prstGeom prst="line">
              <a:avLst/>
            </a:prstGeom>
            <a:noFill/>
            <a:ln w="38100">
              <a:solidFill>
                <a:schemeClr val="bg1">
                  <a:lumMod val="50000"/>
                </a:schemeClr>
              </a:solidFill>
              <a:round/>
              <a:headEnd/>
              <a:tailEnd/>
            </a:ln>
          </p:spPr>
          <p:txBody>
            <a:bodyPr/>
            <a:lstStyle/>
            <a:p>
              <a:endParaRPr lang="en-US"/>
            </a:p>
          </p:txBody>
        </p:sp>
        <p:sp>
          <p:nvSpPr>
            <p:cNvPr id="73791" name="Freeform 63"/>
            <p:cNvSpPr>
              <a:spLocks noChangeAspect="1"/>
            </p:cNvSpPr>
            <p:nvPr/>
          </p:nvSpPr>
          <p:spPr bwMode="auto">
            <a:xfrm>
              <a:off x="1585" y="2253"/>
              <a:ext cx="43" cy="70"/>
            </a:xfrm>
            <a:custGeom>
              <a:avLst/>
              <a:gdLst/>
              <a:ahLst/>
              <a:cxnLst>
                <a:cxn ang="0">
                  <a:pos x="0" y="83"/>
                </a:cxn>
                <a:cxn ang="0">
                  <a:pos x="27" y="39"/>
                </a:cxn>
                <a:cxn ang="0">
                  <a:pos x="51" y="0"/>
                </a:cxn>
              </a:cxnLst>
              <a:rect l="0" t="0" r="r" b="b"/>
              <a:pathLst>
                <a:path w="51" h="83">
                  <a:moveTo>
                    <a:pt x="0" y="83"/>
                  </a:moveTo>
                  <a:lnTo>
                    <a:pt x="27" y="39"/>
                  </a:lnTo>
                  <a:lnTo>
                    <a:pt x="51" y="0"/>
                  </a:lnTo>
                </a:path>
              </a:pathLst>
            </a:custGeom>
            <a:noFill/>
            <a:ln w="38100" cmpd="sng">
              <a:solidFill>
                <a:schemeClr val="bg1">
                  <a:lumMod val="50000"/>
                </a:schemeClr>
              </a:solidFill>
              <a:prstDash val="solid"/>
              <a:round/>
              <a:headEnd/>
              <a:tailEnd/>
            </a:ln>
          </p:spPr>
          <p:txBody>
            <a:bodyPr/>
            <a:lstStyle/>
            <a:p>
              <a:endParaRPr lang="en-US"/>
            </a:p>
          </p:txBody>
        </p:sp>
        <p:sp>
          <p:nvSpPr>
            <p:cNvPr id="73792" name="Freeform 64"/>
            <p:cNvSpPr>
              <a:spLocks noChangeAspect="1"/>
            </p:cNvSpPr>
            <p:nvPr/>
          </p:nvSpPr>
          <p:spPr bwMode="auto">
            <a:xfrm>
              <a:off x="1628" y="2187"/>
              <a:ext cx="43" cy="66"/>
            </a:xfrm>
            <a:custGeom>
              <a:avLst/>
              <a:gdLst/>
              <a:ahLst/>
              <a:cxnLst>
                <a:cxn ang="0">
                  <a:pos x="0" y="79"/>
                </a:cxn>
                <a:cxn ang="0">
                  <a:pos x="23" y="40"/>
                </a:cxn>
                <a:cxn ang="0">
                  <a:pos x="51" y="0"/>
                </a:cxn>
              </a:cxnLst>
              <a:rect l="0" t="0" r="r" b="b"/>
              <a:pathLst>
                <a:path w="51" h="79">
                  <a:moveTo>
                    <a:pt x="0" y="79"/>
                  </a:moveTo>
                  <a:lnTo>
                    <a:pt x="23" y="40"/>
                  </a:lnTo>
                  <a:lnTo>
                    <a:pt x="51" y="0"/>
                  </a:lnTo>
                </a:path>
              </a:pathLst>
            </a:custGeom>
            <a:noFill/>
            <a:ln w="38100" cmpd="sng">
              <a:solidFill>
                <a:schemeClr val="bg1">
                  <a:lumMod val="50000"/>
                </a:schemeClr>
              </a:solidFill>
              <a:prstDash val="solid"/>
              <a:round/>
              <a:headEnd/>
              <a:tailEnd/>
            </a:ln>
          </p:spPr>
          <p:txBody>
            <a:bodyPr/>
            <a:lstStyle/>
            <a:p>
              <a:endParaRPr lang="en-US"/>
            </a:p>
          </p:txBody>
        </p:sp>
        <p:sp>
          <p:nvSpPr>
            <p:cNvPr id="73793" name="Freeform 65"/>
            <p:cNvSpPr>
              <a:spLocks noChangeAspect="1"/>
            </p:cNvSpPr>
            <p:nvPr/>
          </p:nvSpPr>
          <p:spPr bwMode="auto">
            <a:xfrm>
              <a:off x="1671" y="2131"/>
              <a:ext cx="43" cy="56"/>
            </a:xfrm>
            <a:custGeom>
              <a:avLst/>
              <a:gdLst/>
              <a:ahLst/>
              <a:cxnLst>
                <a:cxn ang="0">
                  <a:pos x="0" y="66"/>
                </a:cxn>
                <a:cxn ang="0">
                  <a:pos x="23" y="31"/>
                </a:cxn>
                <a:cxn ang="0">
                  <a:pos x="51" y="0"/>
                </a:cxn>
              </a:cxnLst>
              <a:rect l="0" t="0" r="r" b="b"/>
              <a:pathLst>
                <a:path w="51" h="66">
                  <a:moveTo>
                    <a:pt x="0" y="66"/>
                  </a:moveTo>
                  <a:lnTo>
                    <a:pt x="23" y="31"/>
                  </a:lnTo>
                  <a:lnTo>
                    <a:pt x="51" y="0"/>
                  </a:lnTo>
                </a:path>
              </a:pathLst>
            </a:custGeom>
            <a:noFill/>
            <a:ln w="38100" cmpd="sng">
              <a:solidFill>
                <a:schemeClr val="bg1">
                  <a:lumMod val="50000"/>
                </a:schemeClr>
              </a:solidFill>
              <a:prstDash val="solid"/>
              <a:round/>
              <a:headEnd/>
              <a:tailEnd/>
            </a:ln>
          </p:spPr>
          <p:txBody>
            <a:bodyPr/>
            <a:lstStyle/>
            <a:p>
              <a:endParaRPr lang="en-US"/>
            </a:p>
          </p:txBody>
        </p:sp>
        <p:sp>
          <p:nvSpPr>
            <p:cNvPr id="73794" name="Freeform 66"/>
            <p:cNvSpPr>
              <a:spLocks noChangeAspect="1"/>
            </p:cNvSpPr>
            <p:nvPr/>
          </p:nvSpPr>
          <p:spPr bwMode="auto">
            <a:xfrm>
              <a:off x="1714" y="2085"/>
              <a:ext cx="46" cy="46"/>
            </a:xfrm>
            <a:custGeom>
              <a:avLst/>
              <a:gdLst/>
              <a:ahLst/>
              <a:cxnLst>
                <a:cxn ang="0">
                  <a:pos x="0" y="55"/>
                </a:cxn>
                <a:cxn ang="0">
                  <a:pos x="28" y="27"/>
                </a:cxn>
                <a:cxn ang="0">
                  <a:pos x="55" y="0"/>
                </a:cxn>
              </a:cxnLst>
              <a:rect l="0" t="0" r="r" b="b"/>
              <a:pathLst>
                <a:path w="55" h="55">
                  <a:moveTo>
                    <a:pt x="0" y="55"/>
                  </a:moveTo>
                  <a:lnTo>
                    <a:pt x="28" y="27"/>
                  </a:lnTo>
                  <a:lnTo>
                    <a:pt x="55" y="0"/>
                  </a:lnTo>
                </a:path>
              </a:pathLst>
            </a:custGeom>
            <a:noFill/>
            <a:ln w="38100" cmpd="sng">
              <a:solidFill>
                <a:schemeClr val="bg1">
                  <a:lumMod val="50000"/>
                </a:schemeClr>
              </a:solidFill>
              <a:prstDash val="solid"/>
              <a:round/>
              <a:headEnd/>
              <a:tailEnd/>
            </a:ln>
          </p:spPr>
          <p:txBody>
            <a:bodyPr/>
            <a:lstStyle/>
            <a:p>
              <a:endParaRPr lang="en-US"/>
            </a:p>
          </p:txBody>
        </p:sp>
        <p:sp>
          <p:nvSpPr>
            <p:cNvPr id="73795" name="Freeform 67"/>
            <p:cNvSpPr>
              <a:spLocks noChangeAspect="1"/>
            </p:cNvSpPr>
            <p:nvPr/>
          </p:nvSpPr>
          <p:spPr bwMode="auto">
            <a:xfrm>
              <a:off x="1760" y="2042"/>
              <a:ext cx="43" cy="43"/>
            </a:xfrm>
            <a:custGeom>
              <a:avLst/>
              <a:gdLst/>
              <a:ahLst/>
              <a:cxnLst>
                <a:cxn ang="0">
                  <a:pos x="0" y="51"/>
                </a:cxn>
                <a:cxn ang="0">
                  <a:pos x="28" y="23"/>
                </a:cxn>
                <a:cxn ang="0">
                  <a:pos x="51" y="0"/>
                </a:cxn>
              </a:cxnLst>
              <a:rect l="0" t="0" r="r" b="b"/>
              <a:pathLst>
                <a:path w="51" h="51">
                  <a:moveTo>
                    <a:pt x="0" y="51"/>
                  </a:moveTo>
                  <a:lnTo>
                    <a:pt x="28" y="23"/>
                  </a:lnTo>
                  <a:lnTo>
                    <a:pt x="51" y="0"/>
                  </a:lnTo>
                </a:path>
              </a:pathLst>
            </a:custGeom>
            <a:noFill/>
            <a:ln w="38100" cmpd="sng">
              <a:solidFill>
                <a:schemeClr val="bg1">
                  <a:lumMod val="50000"/>
                </a:schemeClr>
              </a:solidFill>
              <a:prstDash val="solid"/>
              <a:round/>
              <a:headEnd/>
              <a:tailEnd/>
            </a:ln>
          </p:spPr>
          <p:txBody>
            <a:bodyPr/>
            <a:lstStyle/>
            <a:p>
              <a:endParaRPr lang="en-US"/>
            </a:p>
          </p:txBody>
        </p:sp>
        <p:sp>
          <p:nvSpPr>
            <p:cNvPr id="73796" name="Freeform 68"/>
            <p:cNvSpPr>
              <a:spLocks noChangeAspect="1"/>
            </p:cNvSpPr>
            <p:nvPr/>
          </p:nvSpPr>
          <p:spPr bwMode="auto">
            <a:xfrm>
              <a:off x="1803" y="2009"/>
              <a:ext cx="43" cy="33"/>
            </a:xfrm>
            <a:custGeom>
              <a:avLst/>
              <a:gdLst/>
              <a:ahLst/>
              <a:cxnLst>
                <a:cxn ang="0">
                  <a:pos x="0" y="40"/>
                </a:cxn>
                <a:cxn ang="0">
                  <a:pos x="24" y="20"/>
                </a:cxn>
                <a:cxn ang="0">
                  <a:pos x="51" y="0"/>
                </a:cxn>
              </a:cxnLst>
              <a:rect l="0" t="0" r="r" b="b"/>
              <a:pathLst>
                <a:path w="51" h="40">
                  <a:moveTo>
                    <a:pt x="0" y="40"/>
                  </a:moveTo>
                  <a:lnTo>
                    <a:pt x="24" y="20"/>
                  </a:lnTo>
                  <a:lnTo>
                    <a:pt x="51" y="0"/>
                  </a:lnTo>
                </a:path>
              </a:pathLst>
            </a:custGeom>
            <a:noFill/>
            <a:ln w="38100" cmpd="sng">
              <a:solidFill>
                <a:schemeClr val="bg1">
                  <a:lumMod val="50000"/>
                </a:schemeClr>
              </a:solidFill>
              <a:prstDash val="solid"/>
              <a:round/>
              <a:headEnd/>
              <a:tailEnd/>
            </a:ln>
          </p:spPr>
          <p:txBody>
            <a:bodyPr/>
            <a:lstStyle/>
            <a:p>
              <a:endParaRPr lang="en-US"/>
            </a:p>
          </p:txBody>
        </p:sp>
        <p:sp>
          <p:nvSpPr>
            <p:cNvPr id="73797" name="Line 69"/>
            <p:cNvSpPr>
              <a:spLocks noChangeAspect="1" noChangeShapeType="1"/>
            </p:cNvSpPr>
            <p:nvPr/>
          </p:nvSpPr>
          <p:spPr bwMode="auto">
            <a:xfrm flipV="1">
              <a:off x="1846" y="1982"/>
              <a:ext cx="46" cy="27"/>
            </a:xfrm>
            <a:prstGeom prst="line">
              <a:avLst/>
            </a:prstGeom>
            <a:noFill/>
            <a:ln w="38100">
              <a:solidFill>
                <a:schemeClr val="bg1">
                  <a:lumMod val="50000"/>
                </a:schemeClr>
              </a:solidFill>
              <a:round/>
              <a:headEnd/>
              <a:tailEnd/>
            </a:ln>
          </p:spPr>
          <p:txBody>
            <a:bodyPr/>
            <a:lstStyle/>
            <a:p>
              <a:endParaRPr lang="en-US"/>
            </a:p>
          </p:txBody>
        </p:sp>
        <p:sp>
          <p:nvSpPr>
            <p:cNvPr id="73798" name="Freeform 70"/>
            <p:cNvSpPr>
              <a:spLocks noChangeAspect="1"/>
            </p:cNvSpPr>
            <p:nvPr/>
          </p:nvSpPr>
          <p:spPr bwMode="auto">
            <a:xfrm>
              <a:off x="1892" y="1962"/>
              <a:ext cx="44" cy="20"/>
            </a:xfrm>
            <a:custGeom>
              <a:avLst/>
              <a:gdLst/>
              <a:ahLst/>
              <a:cxnLst>
                <a:cxn ang="0">
                  <a:pos x="0" y="24"/>
                </a:cxn>
                <a:cxn ang="0">
                  <a:pos x="28" y="12"/>
                </a:cxn>
                <a:cxn ang="0">
                  <a:pos x="52" y="0"/>
                </a:cxn>
              </a:cxnLst>
              <a:rect l="0" t="0" r="r" b="b"/>
              <a:pathLst>
                <a:path w="52" h="24">
                  <a:moveTo>
                    <a:pt x="0" y="24"/>
                  </a:moveTo>
                  <a:lnTo>
                    <a:pt x="28" y="12"/>
                  </a:lnTo>
                  <a:lnTo>
                    <a:pt x="52" y="0"/>
                  </a:lnTo>
                </a:path>
              </a:pathLst>
            </a:custGeom>
            <a:noFill/>
            <a:ln w="38100" cmpd="sng">
              <a:solidFill>
                <a:schemeClr val="bg1">
                  <a:lumMod val="50000"/>
                </a:schemeClr>
              </a:solidFill>
              <a:prstDash val="solid"/>
              <a:round/>
              <a:headEnd/>
              <a:tailEnd/>
            </a:ln>
          </p:spPr>
          <p:txBody>
            <a:bodyPr/>
            <a:lstStyle/>
            <a:p>
              <a:endParaRPr lang="en-US"/>
            </a:p>
          </p:txBody>
        </p:sp>
        <p:sp>
          <p:nvSpPr>
            <p:cNvPr id="73799" name="Freeform 71"/>
            <p:cNvSpPr>
              <a:spLocks noChangeAspect="1"/>
            </p:cNvSpPr>
            <p:nvPr/>
          </p:nvSpPr>
          <p:spPr bwMode="auto">
            <a:xfrm>
              <a:off x="1936" y="1952"/>
              <a:ext cx="43" cy="10"/>
            </a:xfrm>
            <a:custGeom>
              <a:avLst/>
              <a:gdLst/>
              <a:ahLst/>
              <a:cxnLst>
                <a:cxn ang="0">
                  <a:pos x="0" y="12"/>
                </a:cxn>
                <a:cxn ang="0">
                  <a:pos x="23" y="4"/>
                </a:cxn>
                <a:cxn ang="0">
                  <a:pos x="51" y="0"/>
                </a:cxn>
              </a:cxnLst>
              <a:rect l="0" t="0" r="r" b="b"/>
              <a:pathLst>
                <a:path w="51" h="12">
                  <a:moveTo>
                    <a:pt x="0" y="12"/>
                  </a:moveTo>
                  <a:lnTo>
                    <a:pt x="23" y="4"/>
                  </a:lnTo>
                  <a:lnTo>
                    <a:pt x="51" y="0"/>
                  </a:lnTo>
                </a:path>
              </a:pathLst>
            </a:custGeom>
            <a:noFill/>
            <a:ln w="38100" cmpd="sng">
              <a:solidFill>
                <a:schemeClr val="bg1">
                  <a:lumMod val="50000"/>
                </a:schemeClr>
              </a:solidFill>
              <a:prstDash val="solid"/>
              <a:round/>
              <a:headEnd/>
              <a:tailEnd/>
            </a:ln>
          </p:spPr>
          <p:txBody>
            <a:bodyPr/>
            <a:lstStyle/>
            <a:p>
              <a:endParaRPr lang="en-US"/>
            </a:p>
          </p:txBody>
        </p:sp>
        <p:sp>
          <p:nvSpPr>
            <p:cNvPr id="73800" name="Line 72"/>
            <p:cNvSpPr>
              <a:spLocks noChangeAspect="1" noChangeShapeType="1"/>
            </p:cNvSpPr>
            <p:nvPr/>
          </p:nvSpPr>
          <p:spPr bwMode="auto">
            <a:xfrm flipV="1">
              <a:off x="1979" y="1949"/>
              <a:ext cx="46" cy="3"/>
            </a:xfrm>
            <a:prstGeom prst="line">
              <a:avLst/>
            </a:prstGeom>
            <a:noFill/>
            <a:ln w="38100">
              <a:solidFill>
                <a:schemeClr val="bg1">
                  <a:lumMod val="50000"/>
                </a:schemeClr>
              </a:solidFill>
              <a:round/>
              <a:headEnd/>
              <a:tailEnd/>
            </a:ln>
          </p:spPr>
          <p:txBody>
            <a:bodyPr/>
            <a:lstStyle/>
            <a:p>
              <a:endParaRPr lang="en-US"/>
            </a:p>
          </p:txBody>
        </p:sp>
        <p:sp>
          <p:nvSpPr>
            <p:cNvPr id="73801" name="Line 73"/>
            <p:cNvSpPr>
              <a:spLocks noChangeAspect="1" noChangeShapeType="1"/>
            </p:cNvSpPr>
            <p:nvPr/>
          </p:nvSpPr>
          <p:spPr bwMode="auto">
            <a:xfrm>
              <a:off x="2025" y="1949"/>
              <a:ext cx="43" cy="3"/>
            </a:xfrm>
            <a:prstGeom prst="line">
              <a:avLst/>
            </a:prstGeom>
            <a:noFill/>
            <a:ln w="38100">
              <a:solidFill>
                <a:schemeClr val="bg1">
                  <a:lumMod val="50000"/>
                </a:schemeClr>
              </a:solidFill>
              <a:round/>
              <a:headEnd/>
              <a:tailEnd/>
            </a:ln>
          </p:spPr>
          <p:txBody>
            <a:bodyPr/>
            <a:lstStyle/>
            <a:p>
              <a:endParaRPr lang="en-US"/>
            </a:p>
          </p:txBody>
        </p:sp>
        <p:sp>
          <p:nvSpPr>
            <p:cNvPr id="73802" name="Freeform 74"/>
            <p:cNvSpPr>
              <a:spLocks noChangeAspect="1"/>
            </p:cNvSpPr>
            <p:nvPr/>
          </p:nvSpPr>
          <p:spPr bwMode="auto">
            <a:xfrm>
              <a:off x="2068" y="1952"/>
              <a:ext cx="42" cy="10"/>
            </a:xfrm>
            <a:custGeom>
              <a:avLst/>
              <a:gdLst/>
              <a:ahLst/>
              <a:cxnLst>
                <a:cxn ang="0">
                  <a:pos x="0" y="0"/>
                </a:cxn>
                <a:cxn ang="0">
                  <a:pos x="24" y="4"/>
                </a:cxn>
                <a:cxn ang="0">
                  <a:pos x="51" y="12"/>
                </a:cxn>
              </a:cxnLst>
              <a:rect l="0" t="0" r="r" b="b"/>
              <a:pathLst>
                <a:path w="51" h="12">
                  <a:moveTo>
                    <a:pt x="0" y="0"/>
                  </a:moveTo>
                  <a:lnTo>
                    <a:pt x="24" y="4"/>
                  </a:lnTo>
                  <a:lnTo>
                    <a:pt x="51" y="12"/>
                  </a:lnTo>
                </a:path>
              </a:pathLst>
            </a:custGeom>
            <a:noFill/>
            <a:ln w="38100" cmpd="sng">
              <a:solidFill>
                <a:schemeClr val="bg1">
                  <a:lumMod val="50000"/>
                </a:schemeClr>
              </a:solidFill>
              <a:prstDash val="solid"/>
              <a:round/>
              <a:headEnd/>
              <a:tailEnd/>
            </a:ln>
          </p:spPr>
          <p:txBody>
            <a:bodyPr/>
            <a:lstStyle/>
            <a:p>
              <a:endParaRPr lang="en-US"/>
            </a:p>
          </p:txBody>
        </p:sp>
        <p:sp>
          <p:nvSpPr>
            <p:cNvPr id="73803" name="Freeform 75"/>
            <p:cNvSpPr>
              <a:spLocks noChangeAspect="1"/>
            </p:cNvSpPr>
            <p:nvPr/>
          </p:nvSpPr>
          <p:spPr bwMode="auto">
            <a:xfrm>
              <a:off x="2110" y="1962"/>
              <a:ext cx="43" cy="20"/>
            </a:xfrm>
            <a:custGeom>
              <a:avLst/>
              <a:gdLst/>
              <a:ahLst/>
              <a:cxnLst>
                <a:cxn ang="0">
                  <a:pos x="0" y="0"/>
                </a:cxn>
                <a:cxn ang="0">
                  <a:pos x="24" y="12"/>
                </a:cxn>
                <a:cxn ang="0">
                  <a:pos x="51" y="24"/>
                </a:cxn>
              </a:cxnLst>
              <a:rect l="0" t="0" r="r" b="b"/>
              <a:pathLst>
                <a:path w="51" h="24">
                  <a:moveTo>
                    <a:pt x="0" y="0"/>
                  </a:moveTo>
                  <a:lnTo>
                    <a:pt x="24" y="12"/>
                  </a:lnTo>
                  <a:lnTo>
                    <a:pt x="51" y="24"/>
                  </a:lnTo>
                </a:path>
              </a:pathLst>
            </a:custGeom>
            <a:noFill/>
            <a:ln w="38100" cmpd="sng">
              <a:solidFill>
                <a:schemeClr val="bg1">
                  <a:lumMod val="50000"/>
                </a:schemeClr>
              </a:solidFill>
              <a:prstDash val="solid"/>
              <a:round/>
              <a:headEnd/>
              <a:tailEnd/>
            </a:ln>
          </p:spPr>
          <p:txBody>
            <a:bodyPr/>
            <a:lstStyle/>
            <a:p>
              <a:endParaRPr lang="en-US"/>
            </a:p>
          </p:txBody>
        </p:sp>
        <p:sp>
          <p:nvSpPr>
            <p:cNvPr id="73804" name="Line 76"/>
            <p:cNvSpPr>
              <a:spLocks noChangeAspect="1" noChangeShapeType="1"/>
            </p:cNvSpPr>
            <p:nvPr/>
          </p:nvSpPr>
          <p:spPr bwMode="auto">
            <a:xfrm>
              <a:off x="2153" y="1982"/>
              <a:ext cx="47" cy="27"/>
            </a:xfrm>
            <a:prstGeom prst="line">
              <a:avLst/>
            </a:prstGeom>
            <a:noFill/>
            <a:ln w="38100">
              <a:solidFill>
                <a:schemeClr val="bg1">
                  <a:lumMod val="50000"/>
                </a:schemeClr>
              </a:solidFill>
              <a:round/>
              <a:headEnd/>
              <a:tailEnd/>
            </a:ln>
          </p:spPr>
          <p:txBody>
            <a:bodyPr/>
            <a:lstStyle/>
            <a:p>
              <a:endParaRPr lang="en-US"/>
            </a:p>
          </p:txBody>
        </p:sp>
        <p:sp>
          <p:nvSpPr>
            <p:cNvPr id="73805" name="Freeform 77"/>
            <p:cNvSpPr>
              <a:spLocks noChangeAspect="1"/>
            </p:cNvSpPr>
            <p:nvPr/>
          </p:nvSpPr>
          <p:spPr bwMode="auto">
            <a:xfrm>
              <a:off x="2200" y="2009"/>
              <a:ext cx="43" cy="33"/>
            </a:xfrm>
            <a:custGeom>
              <a:avLst/>
              <a:gdLst/>
              <a:ahLst/>
              <a:cxnLst>
                <a:cxn ang="0">
                  <a:pos x="0" y="0"/>
                </a:cxn>
                <a:cxn ang="0">
                  <a:pos x="28" y="20"/>
                </a:cxn>
                <a:cxn ang="0">
                  <a:pos x="52" y="40"/>
                </a:cxn>
              </a:cxnLst>
              <a:rect l="0" t="0" r="r" b="b"/>
              <a:pathLst>
                <a:path w="52" h="40">
                  <a:moveTo>
                    <a:pt x="0" y="0"/>
                  </a:moveTo>
                  <a:lnTo>
                    <a:pt x="28" y="20"/>
                  </a:lnTo>
                  <a:lnTo>
                    <a:pt x="52" y="40"/>
                  </a:lnTo>
                </a:path>
              </a:pathLst>
            </a:custGeom>
            <a:noFill/>
            <a:ln w="38100" cmpd="sng">
              <a:solidFill>
                <a:schemeClr val="bg1">
                  <a:lumMod val="50000"/>
                </a:schemeClr>
              </a:solidFill>
              <a:prstDash val="solid"/>
              <a:round/>
              <a:headEnd/>
              <a:tailEnd/>
            </a:ln>
          </p:spPr>
          <p:txBody>
            <a:bodyPr/>
            <a:lstStyle/>
            <a:p>
              <a:endParaRPr lang="en-US"/>
            </a:p>
          </p:txBody>
        </p:sp>
        <p:sp>
          <p:nvSpPr>
            <p:cNvPr id="73806" name="Freeform 78"/>
            <p:cNvSpPr>
              <a:spLocks noChangeAspect="1"/>
            </p:cNvSpPr>
            <p:nvPr/>
          </p:nvSpPr>
          <p:spPr bwMode="auto">
            <a:xfrm>
              <a:off x="2243" y="2042"/>
              <a:ext cx="43" cy="43"/>
            </a:xfrm>
            <a:custGeom>
              <a:avLst/>
              <a:gdLst/>
              <a:ahLst/>
              <a:cxnLst>
                <a:cxn ang="0">
                  <a:pos x="0" y="0"/>
                </a:cxn>
                <a:cxn ang="0">
                  <a:pos x="23" y="23"/>
                </a:cxn>
                <a:cxn ang="0">
                  <a:pos x="51" y="51"/>
                </a:cxn>
              </a:cxnLst>
              <a:rect l="0" t="0" r="r" b="b"/>
              <a:pathLst>
                <a:path w="51" h="51">
                  <a:moveTo>
                    <a:pt x="0" y="0"/>
                  </a:moveTo>
                  <a:lnTo>
                    <a:pt x="23" y="23"/>
                  </a:lnTo>
                  <a:lnTo>
                    <a:pt x="51" y="51"/>
                  </a:lnTo>
                </a:path>
              </a:pathLst>
            </a:custGeom>
            <a:noFill/>
            <a:ln w="38100" cmpd="sng">
              <a:solidFill>
                <a:schemeClr val="bg1">
                  <a:lumMod val="50000"/>
                </a:schemeClr>
              </a:solidFill>
              <a:prstDash val="solid"/>
              <a:round/>
              <a:headEnd/>
              <a:tailEnd/>
            </a:ln>
          </p:spPr>
          <p:txBody>
            <a:bodyPr/>
            <a:lstStyle/>
            <a:p>
              <a:endParaRPr lang="en-US"/>
            </a:p>
          </p:txBody>
        </p:sp>
        <p:sp>
          <p:nvSpPr>
            <p:cNvPr id="73807" name="Freeform 79"/>
            <p:cNvSpPr>
              <a:spLocks noChangeAspect="1"/>
            </p:cNvSpPr>
            <p:nvPr/>
          </p:nvSpPr>
          <p:spPr bwMode="auto">
            <a:xfrm>
              <a:off x="2286" y="2085"/>
              <a:ext cx="46" cy="46"/>
            </a:xfrm>
            <a:custGeom>
              <a:avLst/>
              <a:gdLst/>
              <a:ahLst/>
              <a:cxnLst>
                <a:cxn ang="0">
                  <a:pos x="0" y="0"/>
                </a:cxn>
                <a:cxn ang="0">
                  <a:pos x="27" y="27"/>
                </a:cxn>
                <a:cxn ang="0">
                  <a:pos x="55" y="55"/>
                </a:cxn>
              </a:cxnLst>
              <a:rect l="0" t="0" r="r" b="b"/>
              <a:pathLst>
                <a:path w="55" h="55">
                  <a:moveTo>
                    <a:pt x="0" y="0"/>
                  </a:moveTo>
                  <a:lnTo>
                    <a:pt x="27" y="27"/>
                  </a:lnTo>
                  <a:lnTo>
                    <a:pt x="55" y="55"/>
                  </a:lnTo>
                </a:path>
              </a:pathLst>
            </a:custGeom>
            <a:noFill/>
            <a:ln w="38100" cmpd="sng">
              <a:solidFill>
                <a:schemeClr val="bg1">
                  <a:lumMod val="50000"/>
                </a:schemeClr>
              </a:solidFill>
              <a:prstDash val="solid"/>
              <a:round/>
              <a:headEnd/>
              <a:tailEnd/>
            </a:ln>
          </p:spPr>
          <p:txBody>
            <a:bodyPr/>
            <a:lstStyle/>
            <a:p>
              <a:endParaRPr lang="en-US"/>
            </a:p>
          </p:txBody>
        </p:sp>
        <p:sp>
          <p:nvSpPr>
            <p:cNvPr id="73808" name="Freeform 80"/>
            <p:cNvSpPr>
              <a:spLocks noChangeAspect="1"/>
            </p:cNvSpPr>
            <p:nvPr/>
          </p:nvSpPr>
          <p:spPr bwMode="auto">
            <a:xfrm>
              <a:off x="2332" y="2131"/>
              <a:ext cx="43" cy="56"/>
            </a:xfrm>
            <a:custGeom>
              <a:avLst/>
              <a:gdLst/>
              <a:ahLst/>
              <a:cxnLst>
                <a:cxn ang="0">
                  <a:pos x="0" y="0"/>
                </a:cxn>
                <a:cxn ang="0">
                  <a:pos x="27" y="31"/>
                </a:cxn>
                <a:cxn ang="0">
                  <a:pos x="51" y="66"/>
                </a:cxn>
              </a:cxnLst>
              <a:rect l="0" t="0" r="r" b="b"/>
              <a:pathLst>
                <a:path w="51" h="66">
                  <a:moveTo>
                    <a:pt x="0" y="0"/>
                  </a:moveTo>
                  <a:lnTo>
                    <a:pt x="27" y="31"/>
                  </a:lnTo>
                  <a:lnTo>
                    <a:pt x="51" y="66"/>
                  </a:lnTo>
                </a:path>
              </a:pathLst>
            </a:custGeom>
            <a:noFill/>
            <a:ln w="38100" cmpd="sng">
              <a:solidFill>
                <a:schemeClr val="bg1">
                  <a:lumMod val="50000"/>
                </a:schemeClr>
              </a:solidFill>
              <a:prstDash val="solid"/>
              <a:round/>
              <a:headEnd/>
              <a:tailEnd/>
            </a:ln>
          </p:spPr>
          <p:txBody>
            <a:bodyPr/>
            <a:lstStyle/>
            <a:p>
              <a:endParaRPr lang="en-US"/>
            </a:p>
          </p:txBody>
        </p:sp>
        <p:sp>
          <p:nvSpPr>
            <p:cNvPr id="73809" name="Freeform 81"/>
            <p:cNvSpPr>
              <a:spLocks noChangeAspect="1"/>
            </p:cNvSpPr>
            <p:nvPr/>
          </p:nvSpPr>
          <p:spPr bwMode="auto">
            <a:xfrm>
              <a:off x="2375" y="2187"/>
              <a:ext cx="43" cy="66"/>
            </a:xfrm>
            <a:custGeom>
              <a:avLst/>
              <a:gdLst/>
              <a:ahLst/>
              <a:cxnLst>
                <a:cxn ang="0">
                  <a:pos x="0" y="0"/>
                </a:cxn>
                <a:cxn ang="0">
                  <a:pos x="24" y="40"/>
                </a:cxn>
                <a:cxn ang="0">
                  <a:pos x="51" y="79"/>
                </a:cxn>
              </a:cxnLst>
              <a:rect l="0" t="0" r="r" b="b"/>
              <a:pathLst>
                <a:path w="51" h="79">
                  <a:moveTo>
                    <a:pt x="0" y="0"/>
                  </a:moveTo>
                  <a:lnTo>
                    <a:pt x="24" y="40"/>
                  </a:lnTo>
                  <a:lnTo>
                    <a:pt x="51" y="79"/>
                  </a:lnTo>
                </a:path>
              </a:pathLst>
            </a:custGeom>
            <a:noFill/>
            <a:ln w="38100" cmpd="sng">
              <a:solidFill>
                <a:schemeClr val="bg1">
                  <a:lumMod val="50000"/>
                </a:schemeClr>
              </a:solidFill>
              <a:prstDash val="solid"/>
              <a:round/>
              <a:headEnd/>
              <a:tailEnd/>
            </a:ln>
          </p:spPr>
          <p:txBody>
            <a:bodyPr/>
            <a:lstStyle/>
            <a:p>
              <a:endParaRPr lang="en-US"/>
            </a:p>
          </p:txBody>
        </p:sp>
        <p:sp>
          <p:nvSpPr>
            <p:cNvPr id="73810" name="Line 82"/>
            <p:cNvSpPr>
              <a:spLocks noChangeAspect="1" noChangeShapeType="1"/>
            </p:cNvSpPr>
            <p:nvPr/>
          </p:nvSpPr>
          <p:spPr bwMode="auto">
            <a:xfrm>
              <a:off x="2418" y="2253"/>
              <a:ext cx="46" cy="73"/>
            </a:xfrm>
            <a:prstGeom prst="line">
              <a:avLst/>
            </a:prstGeom>
            <a:noFill/>
            <a:ln w="38100">
              <a:solidFill>
                <a:schemeClr val="bg1">
                  <a:lumMod val="50000"/>
                </a:schemeClr>
              </a:solidFill>
              <a:round/>
              <a:headEnd/>
              <a:tailEnd/>
            </a:ln>
          </p:spPr>
          <p:txBody>
            <a:bodyPr/>
            <a:lstStyle/>
            <a:p>
              <a:endParaRPr lang="en-US"/>
            </a:p>
          </p:txBody>
        </p:sp>
        <p:sp>
          <p:nvSpPr>
            <p:cNvPr id="73811" name="Freeform 83"/>
            <p:cNvSpPr>
              <a:spLocks noChangeAspect="1"/>
            </p:cNvSpPr>
            <p:nvPr/>
          </p:nvSpPr>
          <p:spPr bwMode="auto">
            <a:xfrm>
              <a:off x="2464" y="2326"/>
              <a:ext cx="43" cy="76"/>
            </a:xfrm>
            <a:custGeom>
              <a:avLst/>
              <a:gdLst/>
              <a:ahLst/>
              <a:cxnLst>
                <a:cxn ang="0">
                  <a:pos x="0" y="0"/>
                </a:cxn>
                <a:cxn ang="0">
                  <a:pos x="28" y="43"/>
                </a:cxn>
                <a:cxn ang="0">
                  <a:pos x="51" y="90"/>
                </a:cxn>
              </a:cxnLst>
              <a:rect l="0" t="0" r="r" b="b"/>
              <a:pathLst>
                <a:path w="51" h="90">
                  <a:moveTo>
                    <a:pt x="0" y="0"/>
                  </a:moveTo>
                  <a:lnTo>
                    <a:pt x="28" y="43"/>
                  </a:lnTo>
                  <a:lnTo>
                    <a:pt x="51" y="90"/>
                  </a:lnTo>
                </a:path>
              </a:pathLst>
            </a:custGeom>
            <a:noFill/>
            <a:ln w="38100" cmpd="sng">
              <a:solidFill>
                <a:schemeClr val="bg1">
                  <a:lumMod val="50000"/>
                </a:schemeClr>
              </a:solidFill>
              <a:prstDash val="solid"/>
              <a:round/>
              <a:headEnd/>
              <a:tailEnd/>
            </a:ln>
          </p:spPr>
          <p:txBody>
            <a:bodyPr/>
            <a:lstStyle/>
            <a:p>
              <a:endParaRPr lang="en-US"/>
            </a:p>
          </p:txBody>
        </p:sp>
        <p:sp>
          <p:nvSpPr>
            <p:cNvPr id="73812" name="Freeform 84"/>
            <p:cNvSpPr>
              <a:spLocks noChangeAspect="1"/>
            </p:cNvSpPr>
            <p:nvPr/>
          </p:nvSpPr>
          <p:spPr bwMode="auto">
            <a:xfrm>
              <a:off x="2507" y="2402"/>
              <a:ext cx="43" cy="89"/>
            </a:xfrm>
            <a:custGeom>
              <a:avLst/>
              <a:gdLst/>
              <a:ahLst/>
              <a:cxnLst>
                <a:cxn ang="0">
                  <a:pos x="0" y="0"/>
                </a:cxn>
                <a:cxn ang="0">
                  <a:pos x="24" y="51"/>
                </a:cxn>
                <a:cxn ang="0">
                  <a:pos x="51" y="106"/>
                </a:cxn>
              </a:cxnLst>
              <a:rect l="0" t="0" r="r" b="b"/>
              <a:pathLst>
                <a:path w="51" h="106">
                  <a:moveTo>
                    <a:pt x="0" y="0"/>
                  </a:moveTo>
                  <a:lnTo>
                    <a:pt x="24" y="51"/>
                  </a:lnTo>
                  <a:lnTo>
                    <a:pt x="51" y="106"/>
                  </a:lnTo>
                </a:path>
              </a:pathLst>
            </a:custGeom>
            <a:noFill/>
            <a:ln w="38100" cmpd="sng">
              <a:solidFill>
                <a:schemeClr val="bg1">
                  <a:lumMod val="50000"/>
                </a:schemeClr>
              </a:solidFill>
              <a:prstDash val="solid"/>
              <a:round/>
              <a:headEnd/>
              <a:tailEnd/>
            </a:ln>
          </p:spPr>
          <p:txBody>
            <a:bodyPr/>
            <a:lstStyle/>
            <a:p>
              <a:endParaRPr lang="en-US"/>
            </a:p>
          </p:txBody>
        </p:sp>
        <p:sp>
          <p:nvSpPr>
            <p:cNvPr id="73813" name="Freeform 85"/>
            <p:cNvSpPr>
              <a:spLocks noChangeAspect="1"/>
            </p:cNvSpPr>
            <p:nvPr/>
          </p:nvSpPr>
          <p:spPr bwMode="auto">
            <a:xfrm>
              <a:off x="2550" y="2491"/>
              <a:ext cx="44" cy="93"/>
            </a:xfrm>
            <a:custGeom>
              <a:avLst/>
              <a:gdLst/>
              <a:ahLst/>
              <a:cxnLst>
                <a:cxn ang="0">
                  <a:pos x="0" y="0"/>
                </a:cxn>
                <a:cxn ang="0">
                  <a:pos x="24" y="55"/>
                </a:cxn>
                <a:cxn ang="0">
                  <a:pos x="52" y="110"/>
                </a:cxn>
              </a:cxnLst>
              <a:rect l="0" t="0" r="r" b="b"/>
              <a:pathLst>
                <a:path w="52" h="110">
                  <a:moveTo>
                    <a:pt x="0" y="0"/>
                  </a:moveTo>
                  <a:lnTo>
                    <a:pt x="24" y="55"/>
                  </a:lnTo>
                  <a:lnTo>
                    <a:pt x="52" y="110"/>
                  </a:lnTo>
                </a:path>
              </a:pathLst>
            </a:custGeom>
            <a:noFill/>
            <a:ln w="38100" cmpd="sng">
              <a:solidFill>
                <a:schemeClr val="bg1">
                  <a:lumMod val="50000"/>
                </a:schemeClr>
              </a:solidFill>
              <a:prstDash val="solid"/>
              <a:round/>
              <a:headEnd/>
              <a:tailEnd/>
            </a:ln>
          </p:spPr>
          <p:txBody>
            <a:bodyPr/>
            <a:lstStyle/>
            <a:p>
              <a:endParaRPr lang="en-US"/>
            </a:p>
          </p:txBody>
        </p:sp>
        <p:sp>
          <p:nvSpPr>
            <p:cNvPr id="73814" name="Freeform 86"/>
            <p:cNvSpPr>
              <a:spLocks noChangeAspect="1"/>
            </p:cNvSpPr>
            <p:nvPr/>
          </p:nvSpPr>
          <p:spPr bwMode="auto">
            <a:xfrm>
              <a:off x="2594" y="2584"/>
              <a:ext cx="46" cy="102"/>
            </a:xfrm>
            <a:custGeom>
              <a:avLst/>
              <a:gdLst/>
              <a:ahLst/>
              <a:cxnLst>
                <a:cxn ang="0">
                  <a:pos x="0" y="0"/>
                </a:cxn>
                <a:cxn ang="0">
                  <a:pos x="27" y="59"/>
                </a:cxn>
                <a:cxn ang="0">
                  <a:pos x="55" y="122"/>
                </a:cxn>
              </a:cxnLst>
              <a:rect l="0" t="0" r="r" b="b"/>
              <a:pathLst>
                <a:path w="55" h="122">
                  <a:moveTo>
                    <a:pt x="0" y="0"/>
                  </a:moveTo>
                  <a:lnTo>
                    <a:pt x="27" y="59"/>
                  </a:lnTo>
                  <a:lnTo>
                    <a:pt x="55" y="122"/>
                  </a:lnTo>
                </a:path>
              </a:pathLst>
            </a:custGeom>
            <a:noFill/>
            <a:ln w="38100" cmpd="sng">
              <a:solidFill>
                <a:schemeClr val="bg1">
                  <a:lumMod val="50000"/>
                </a:schemeClr>
              </a:solidFill>
              <a:prstDash val="solid"/>
              <a:round/>
              <a:headEnd/>
              <a:tailEnd/>
            </a:ln>
          </p:spPr>
          <p:txBody>
            <a:bodyPr/>
            <a:lstStyle/>
            <a:p>
              <a:endParaRPr lang="en-US"/>
            </a:p>
          </p:txBody>
        </p:sp>
        <p:sp>
          <p:nvSpPr>
            <p:cNvPr id="73815" name="Line 87"/>
            <p:cNvSpPr>
              <a:spLocks noChangeAspect="1" noChangeShapeType="1"/>
            </p:cNvSpPr>
            <p:nvPr/>
          </p:nvSpPr>
          <p:spPr bwMode="auto">
            <a:xfrm>
              <a:off x="2640" y="2686"/>
              <a:ext cx="43" cy="110"/>
            </a:xfrm>
            <a:prstGeom prst="line">
              <a:avLst/>
            </a:prstGeom>
            <a:noFill/>
            <a:ln w="38100">
              <a:solidFill>
                <a:schemeClr val="bg1">
                  <a:lumMod val="50000"/>
                </a:schemeClr>
              </a:solidFill>
              <a:round/>
              <a:headEnd/>
              <a:tailEnd/>
            </a:ln>
          </p:spPr>
          <p:txBody>
            <a:bodyPr/>
            <a:lstStyle/>
            <a:p>
              <a:endParaRPr lang="en-US"/>
            </a:p>
          </p:txBody>
        </p:sp>
      </p:grpSp>
      <p:sp>
        <p:nvSpPr>
          <p:cNvPr id="73818" name="Arc 90"/>
          <p:cNvSpPr>
            <a:spLocks noChangeAspect="1"/>
          </p:cNvSpPr>
          <p:nvPr/>
        </p:nvSpPr>
        <p:spPr bwMode="auto">
          <a:xfrm rot="5400000" flipH="1" flipV="1">
            <a:off x="4091291" y="2688922"/>
            <a:ext cx="1096962" cy="1246793"/>
          </a:xfrm>
          <a:custGeom>
            <a:avLst/>
            <a:gdLst>
              <a:gd name="G0" fmla="+- 0 0 0"/>
              <a:gd name="G1" fmla="+- 21600 0 0"/>
              <a:gd name="G2" fmla="+- 21600 0 0"/>
              <a:gd name="T0" fmla="*/ 0 w 21600"/>
              <a:gd name="T1" fmla="*/ 0 h 25603"/>
              <a:gd name="T2" fmla="*/ 21226 w 21600"/>
              <a:gd name="T3" fmla="*/ 25603 h 25603"/>
              <a:gd name="T4" fmla="*/ 0 w 21600"/>
              <a:gd name="T5" fmla="*/ 21600 h 25603"/>
            </a:gdLst>
            <a:ahLst/>
            <a:cxnLst>
              <a:cxn ang="0">
                <a:pos x="T0" y="T1"/>
              </a:cxn>
              <a:cxn ang="0">
                <a:pos x="T2" y="T3"/>
              </a:cxn>
              <a:cxn ang="0">
                <a:pos x="T4" y="T5"/>
              </a:cxn>
            </a:cxnLst>
            <a:rect l="0" t="0" r="r" b="b"/>
            <a:pathLst>
              <a:path w="21600" h="25603" fill="none" extrusionOk="0">
                <a:moveTo>
                  <a:pt x="-1" y="0"/>
                </a:moveTo>
                <a:cubicBezTo>
                  <a:pt x="11929" y="0"/>
                  <a:pt x="21600" y="9670"/>
                  <a:pt x="21600" y="21600"/>
                </a:cubicBezTo>
                <a:cubicBezTo>
                  <a:pt x="21600" y="22943"/>
                  <a:pt x="21474" y="24283"/>
                  <a:pt x="21225" y="25602"/>
                </a:cubicBezTo>
              </a:path>
              <a:path w="21600" h="25603" stroke="0" extrusionOk="0">
                <a:moveTo>
                  <a:pt x="-1" y="0"/>
                </a:moveTo>
                <a:cubicBezTo>
                  <a:pt x="11929" y="0"/>
                  <a:pt x="21600" y="9670"/>
                  <a:pt x="21600" y="21600"/>
                </a:cubicBezTo>
                <a:cubicBezTo>
                  <a:pt x="21600" y="22943"/>
                  <a:pt x="21474" y="24283"/>
                  <a:pt x="21225" y="25602"/>
                </a:cubicBezTo>
                <a:lnTo>
                  <a:pt x="0" y="21600"/>
                </a:lnTo>
                <a:close/>
              </a:path>
            </a:pathLst>
          </a:custGeom>
          <a:noFill/>
          <a:ln w="38100">
            <a:solidFill>
              <a:schemeClr val="tx1"/>
            </a:solidFill>
            <a:round/>
            <a:headEnd/>
            <a:tailEnd/>
          </a:ln>
          <a:effectLst/>
        </p:spPr>
        <p:txBody>
          <a:bodyPr wrap="none" anchor="ctr"/>
          <a:lstStyle/>
          <a:p>
            <a:endParaRPr lang="en-US"/>
          </a:p>
        </p:txBody>
      </p:sp>
      <p:sp>
        <p:nvSpPr>
          <p:cNvPr id="73821" name="Oval 93"/>
          <p:cNvSpPr>
            <a:spLocks noChangeAspect="1" noChangeArrowheads="1"/>
          </p:cNvSpPr>
          <p:nvPr/>
        </p:nvSpPr>
        <p:spPr bwMode="auto">
          <a:xfrm>
            <a:off x="3975100" y="3776663"/>
            <a:ext cx="160338" cy="160337"/>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73862" name="Text Box 134"/>
          <p:cNvSpPr txBox="1">
            <a:spLocks noChangeAspect="1" noChangeArrowheads="1"/>
          </p:cNvSpPr>
          <p:nvPr/>
        </p:nvSpPr>
        <p:spPr bwMode="auto">
          <a:xfrm>
            <a:off x="1885421" y="3360665"/>
            <a:ext cx="822661" cy="461665"/>
          </a:xfrm>
          <a:prstGeom prst="rect">
            <a:avLst/>
          </a:prstGeom>
          <a:noFill/>
          <a:ln w="9525">
            <a:noFill/>
            <a:miter lim="800000"/>
            <a:headEnd/>
            <a:tailEnd/>
          </a:ln>
          <a:effectLst/>
        </p:spPr>
        <p:txBody>
          <a:bodyPr wrap="none">
            <a:spAutoFit/>
          </a:bodyPr>
          <a:lstStyle/>
          <a:p>
            <a:pPr algn="ctr"/>
            <a:r>
              <a:rPr lang="en-GB" sz="1200" b="0" dirty="0">
                <a:latin typeface="Arial" charset="0"/>
              </a:rPr>
              <a:t>Type 2 </a:t>
            </a:r>
          </a:p>
          <a:p>
            <a:pPr algn="ctr"/>
            <a:r>
              <a:rPr lang="en-GB" sz="1200" b="0" dirty="0">
                <a:latin typeface="Arial" charset="0"/>
              </a:rPr>
              <a:t>predation</a:t>
            </a:r>
          </a:p>
        </p:txBody>
      </p:sp>
      <p:sp>
        <p:nvSpPr>
          <p:cNvPr id="73866" name="Text Box 138"/>
          <p:cNvSpPr txBox="1">
            <a:spLocks noChangeArrowheads="1"/>
          </p:cNvSpPr>
          <p:nvPr/>
        </p:nvSpPr>
        <p:spPr bwMode="auto">
          <a:xfrm>
            <a:off x="956146" y="4430569"/>
            <a:ext cx="2540119" cy="369332"/>
          </a:xfrm>
          <a:prstGeom prst="rect">
            <a:avLst/>
          </a:prstGeom>
          <a:noFill/>
          <a:ln w="9525">
            <a:noFill/>
            <a:miter lim="800000"/>
            <a:headEnd/>
            <a:tailEnd/>
          </a:ln>
          <a:effectLst/>
        </p:spPr>
        <p:txBody>
          <a:bodyPr wrap="none">
            <a:spAutoFit/>
          </a:bodyPr>
          <a:lstStyle/>
          <a:p>
            <a:pPr algn="ctr"/>
            <a:r>
              <a:rPr lang="en-GB" dirty="0">
                <a:latin typeface="Arial" charset="0"/>
              </a:rPr>
              <a:t>Prey largely unaffected</a:t>
            </a:r>
          </a:p>
        </p:txBody>
      </p:sp>
      <p:sp>
        <p:nvSpPr>
          <p:cNvPr id="73868" name="Text Box 140"/>
          <p:cNvSpPr txBox="1">
            <a:spLocks noChangeArrowheads="1"/>
          </p:cNvSpPr>
          <p:nvPr/>
        </p:nvSpPr>
        <p:spPr bwMode="auto">
          <a:xfrm>
            <a:off x="3940154" y="4431268"/>
            <a:ext cx="1774846" cy="369332"/>
          </a:xfrm>
          <a:prstGeom prst="rect">
            <a:avLst/>
          </a:prstGeom>
          <a:noFill/>
          <a:ln w="9525">
            <a:noFill/>
            <a:miter lim="800000"/>
            <a:headEnd/>
            <a:tailEnd/>
          </a:ln>
          <a:effectLst/>
        </p:spPr>
        <p:txBody>
          <a:bodyPr wrap="none">
            <a:spAutoFit/>
          </a:bodyPr>
          <a:lstStyle/>
          <a:p>
            <a:pPr algn="ctr"/>
            <a:r>
              <a:rPr lang="en-GB" dirty="0">
                <a:latin typeface="Arial" charset="0"/>
              </a:rPr>
              <a:t>Prey eliminated</a:t>
            </a:r>
          </a:p>
        </p:txBody>
      </p:sp>
      <p:sp>
        <p:nvSpPr>
          <p:cNvPr id="73869" name="Text Box 141"/>
          <p:cNvSpPr txBox="1">
            <a:spLocks noChangeArrowheads="1"/>
          </p:cNvSpPr>
          <p:nvPr/>
        </p:nvSpPr>
        <p:spPr bwMode="auto">
          <a:xfrm>
            <a:off x="6185338" y="4343400"/>
            <a:ext cx="2795957" cy="1323439"/>
          </a:xfrm>
          <a:prstGeom prst="rect">
            <a:avLst/>
          </a:prstGeom>
          <a:noFill/>
          <a:ln w="9525">
            <a:noFill/>
            <a:miter lim="800000"/>
            <a:headEnd/>
            <a:tailEnd/>
          </a:ln>
          <a:effectLst/>
        </p:spPr>
        <p:txBody>
          <a:bodyPr wrap="none">
            <a:spAutoFit/>
          </a:bodyPr>
          <a:lstStyle/>
          <a:p>
            <a:pPr algn="ctr"/>
            <a:r>
              <a:rPr lang="en-GB" sz="1600" dirty="0">
                <a:latin typeface="Arial" charset="0"/>
              </a:rPr>
              <a:t>Alternate</a:t>
            </a:r>
          </a:p>
          <a:p>
            <a:pPr algn="ctr"/>
            <a:r>
              <a:rPr lang="en-GB" sz="1600" dirty="0">
                <a:latin typeface="Arial" charset="0"/>
              </a:rPr>
              <a:t>States</a:t>
            </a:r>
          </a:p>
          <a:p>
            <a:pPr algn="ctr"/>
            <a:endParaRPr lang="en-GB" sz="1600" dirty="0"/>
          </a:p>
          <a:p>
            <a:pPr algn="ctr"/>
            <a:r>
              <a:rPr lang="en-GB" sz="1600" dirty="0">
                <a:latin typeface="Arial" charset="0"/>
              </a:rPr>
              <a:t>Lower prey carrying capacity</a:t>
            </a:r>
          </a:p>
          <a:p>
            <a:pPr algn="ctr"/>
            <a:r>
              <a:rPr lang="en-GB" sz="1600" dirty="0">
                <a:latin typeface="Arial" charset="0"/>
              </a:rPr>
              <a:t> or extinction</a:t>
            </a:r>
          </a:p>
        </p:txBody>
      </p:sp>
      <p:sp>
        <p:nvSpPr>
          <p:cNvPr id="73824" name="Line 96"/>
          <p:cNvSpPr>
            <a:spLocks noChangeAspect="1" noChangeShapeType="1"/>
          </p:cNvSpPr>
          <p:nvPr/>
        </p:nvSpPr>
        <p:spPr bwMode="auto">
          <a:xfrm>
            <a:off x="1381125" y="2635250"/>
            <a:ext cx="1588" cy="1255713"/>
          </a:xfrm>
          <a:prstGeom prst="line">
            <a:avLst/>
          </a:prstGeom>
          <a:noFill/>
          <a:ln w="38100">
            <a:solidFill>
              <a:schemeClr val="tx1"/>
            </a:solidFill>
            <a:round/>
            <a:headEnd/>
            <a:tailEnd/>
          </a:ln>
        </p:spPr>
        <p:txBody>
          <a:bodyPr/>
          <a:lstStyle/>
          <a:p>
            <a:endParaRPr lang="en-US"/>
          </a:p>
        </p:txBody>
      </p:sp>
      <p:sp>
        <p:nvSpPr>
          <p:cNvPr id="73825" name="Line 97"/>
          <p:cNvSpPr>
            <a:spLocks noChangeAspect="1" noChangeShapeType="1"/>
          </p:cNvSpPr>
          <p:nvPr/>
        </p:nvSpPr>
        <p:spPr bwMode="auto">
          <a:xfrm>
            <a:off x="1371600" y="3887788"/>
            <a:ext cx="1954213" cy="0"/>
          </a:xfrm>
          <a:prstGeom prst="line">
            <a:avLst/>
          </a:prstGeom>
          <a:noFill/>
          <a:ln w="38100">
            <a:solidFill>
              <a:schemeClr val="tx1"/>
            </a:solidFill>
            <a:round/>
            <a:headEnd/>
            <a:tailEnd/>
          </a:ln>
        </p:spPr>
        <p:txBody>
          <a:bodyPr/>
          <a:lstStyle/>
          <a:p>
            <a:endParaRPr lang="en-US"/>
          </a:p>
        </p:txBody>
      </p:sp>
      <p:grpSp>
        <p:nvGrpSpPr>
          <p:cNvPr id="6" name="Group 98"/>
          <p:cNvGrpSpPr>
            <a:grpSpLocks noChangeAspect="1"/>
          </p:cNvGrpSpPr>
          <p:nvPr/>
        </p:nvGrpSpPr>
        <p:grpSpPr bwMode="auto">
          <a:xfrm>
            <a:off x="1397000" y="2940050"/>
            <a:ext cx="1465263" cy="941388"/>
            <a:chOff x="1363" y="1949"/>
            <a:chExt cx="1320" cy="847"/>
          </a:xfrm>
          <a:solidFill>
            <a:srgbClr val="FFFF00"/>
          </a:solidFill>
        </p:grpSpPr>
        <p:sp>
          <p:nvSpPr>
            <p:cNvPr id="73827" name="Freeform 99"/>
            <p:cNvSpPr>
              <a:spLocks noChangeAspect="1"/>
            </p:cNvSpPr>
            <p:nvPr/>
          </p:nvSpPr>
          <p:spPr bwMode="auto">
            <a:xfrm>
              <a:off x="1363" y="2686"/>
              <a:ext cx="43" cy="110"/>
            </a:xfrm>
            <a:custGeom>
              <a:avLst/>
              <a:gdLst/>
              <a:ahLst/>
              <a:cxnLst>
                <a:cxn ang="0">
                  <a:pos x="0" y="130"/>
                </a:cxn>
                <a:cxn ang="0">
                  <a:pos x="24" y="63"/>
                </a:cxn>
                <a:cxn ang="0">
                  <a:pos x="51" y="0"/>
                </a:cxn>
              </a:cxnLst>
              <a:rect l="0" t="0" r="r" b="b"/>
              <a:pathLst>
                <a:path w="51" h="130">
                  <a:moveTo>
                    <a:pt x="0" y="130"/>
                  </a:moveTo>
                  <a:lnTo>
                    <a:pt x="24" y="63"/>
                  </a:lnTo>
                  <a:lnTo>
                    <a:pt x="51" y="0"/>
                  </a:lnTo>
                </a:path>
              </a:pathLst>
            </a:custGeom>
            <a:grpFill/>
            <a:ln w="38100" cmpd="sng">
              <a:solidFill>
                <a:schemeClr val="bg1">
                  <a:lumMod val="50000"/>
                </a:schemeClr>
              </a:solidFill>
              <a:prstDash val="solid"/>
              <a:round/>
              <a:headEnd/>
              <a:tailEnd/>
            </a:ln>
          </p:spPr>
          <p:txBody>
            <a:bodyPr/>
            <a:lstStyle/>
            <a:p>
              <a:endParaRPr lang="en-US"/>
            </a:p>
          </p:txBody>
        </p:sp>
        <p:sp>
          <p:nvSpPr>
            <p:cNvPr id="73828" name="Freeform 100"/>
            <p:cNvSpPr>
              <a:spLocks noChangeAspect="1"/>
            </p:cNvSpPr>
            <p:nvPr/>
          </p:nvSpPr>
          <p:spPr bwMode="auto">
            <a:xfrm>
              <a:off x="1406" y="2584"/>
              <a:ext cx="46" cy="102"/>
            </a:xfrm>
            <a:custGeom>
              <a:avLst/>
              <a:gdLst/>
              <a:ahLst/>
              <a:cxnLst>
                <a:cxn ang="0">
                  <a:pos x="0" y="122"/>
                </a:cxn>
                <a:cxn ang="0">
                  <a:pos x="28" y="59"/>
                </a:cxn>
                <a:cxn ang="0">
                  <a:pos x="55" y="0"/>
                </a:cxn>
              </a:cxnLst>
              <a:rect l="0" t="0" r="r" b="b"/>
              <a:pathLst>
                <a:path w="55" h="122">
                  <a:moveTo>
                    <a:pt x="0" y="122"/>
                  </a:moveTo>
                  <a:lnTo>
                    <a:pt x="28" y="59"/>
                  </a:lnTo>
                  <a:lnTo>
                    <a:pt x="55" y="0"/>
                  </a:lnTo>
                </a:path>
              </a:pathLst>
            </a:custGeom>
            <a:grpFill/>
            <a:ln w="38100" cmpd="sng">
              <a:solidFill>
                <a:schemeClr val="bg1">
                  <a:lumMod val="50000"/>
                </a:schemeClr>
              </a:solidFill>
              <a:prstDash val="solid"/>
              <a:round/>
              <a:headEnd/>
              <a:tailEnd/>
            </a:ln>
          </p:spPr>
          <p:txBody>
            <a:bodyPr/>
            <a:lstStyle/>
            <a:p>
              <a:endParaRPr lang="en-US"/>
            </a:p>
          </p:txBody>
        </p:sp>
        <p:sp>
          <p:nvSpPr>
            <p:cNvPr id="73829" name="Freeform 101"/>
            <p:cNvSpPr>
              <a:spLocks noChangeAspect="1"/>
            </p:cNvSpPr>
            <p:nvPr/>
          </p:nvSpPr>
          <p:spPr bwMode="auto">
            <a:xfrm>
              <a:off x="1452" y="2491"/>
              <a:ext cx="43" cy="93"/>
            </a:xfrm>
            <a:custGeom>
              <a:avLst/>
              <a:gdLst/>
              <a:ahLst/>
              <a:cxnLst>
                <a:cxn ang="0">
                  <a:pos x="0" y="110"/>
                </a:cxn>
                <a:cxn ang="0">
                  <a:pos x="28" y="55"/>
                </a:cxn>
                <a:cxn ang="0">
                  <a:pos x="51" y="0"/>
                </a:cxn>
              </a:cxnLst>
              <a:rect l="0" t="0" r="r" b="b"/>
              <a:pathLst>
                <a:path w="51" h="110">
                  <a:moveTo>
                    <a:pt x="0" y="110"/>
                  </a:moveTo>
                  <a:lnTo>
                    <a:pt x="28" y="55"/>
                  </a:lnTo>
                  <a:lnTo>
                    <a:pt x="51" y="0"/>
                  </a:lnTo>
                </a:path>
              </a:pathLst>
            </a:custGeom>
            <a:grpFill/>
            <a:ln w="38100" cmpd="sng">
              <a:solidFill>
                <a:schemeClr val="bg1">
                  <a:lumMod val="50000"/>
                </a:schemeClr>
              </a:solidFill>
              <a:prstDash val="solid"/>
              <a:round/>
              <a:headEnd/>
              <a:tailEnd/>
            </a:ln>
          </p:spPr>
          <p:txBody>
            <a:bodyPr/>
            <a:lstStyle/>
            <a:p>
              <a:endParaRPr lang="en-US"/>
            </a:p>
          </p:txBody>
        </p:sp>
        <p:sp>
          <p:nvSpPr>
            <p:cNvPr id="73830" name="Freeform 102"/>
            <p:cNvSpPr>
              <a:spLocks noChangeAspect="1"/>
            </p:cNvSpPr>
            <p:nvPr/>
          </p:nvSpPr>
          <p:spPr bwMode="auto">
            <a:xfrm>
              <a:off x="1495" y="2402"/>
              <a:ext cx="43" cy="89"/>
            </a:xfrm>
            <a:custGeom>
              <a:avLst/>
              <a:gdLst/>
              <a:ahLst/>
              <a:cxnLst>
                <a:cxn ang="0">
                  <a:pos x="0" y="106"/>
                </a:cxn>
                <a:cxn ang="0">
                  <a:pos x="24" y="51"/>
                </a:cxn>
                <a:cxn ang="0">
                  <a:pos x="51" y="0"/>
                </a:cxn>
              </a:cxnLst>
              <a:rect l="0" t="0" r="r" b="b"/>
              <a:pathLst>
                <a:path w="51" h="106">
                  <a:moveTo>
                    <a:pt x="0" y="106"/>
                  </a:moveTo>
                  <a:lnTo>
                    <a:pt x="24" y="51"/>
                  </a:lnTo>
                  <a:lnTo>
                    <a:pt x="51" y="0"/>
                  </a:lnTo>
                </a:path>
              </a:pathLst>
            </a:custGeom>
            <a:grpFill/>
            <a:ln w="38100" cmpd="sng">
              <a:solidFill>
                <a:schemeClr val="bg1">
                  <a:lumMod val="50000"/>
                </a:schemeClr>
              </a:solidFill>
              <a:prstDash val="solid"/>
              <a:round/>
              <a:headEnd/>
              <a:tailEnd/>
            </a:ln>
          </p:spPr>
          <p:txBody>
            <a:bodyPr/>
            <a:lstStyle/>
            <a:p>
              <a:endParaRPr lang="en-US"/>
            </a:p>
          </p:txBody>
        </p:sp>
        <p:sp>
          <p:nvSpPr>
            <p:cNvPr id="73831" name="Line 103"/>
            <p:cNvSpPr>
              <a:spLocks noChangeAspect="1" noChangeShapeType="1"/>
            </p:cNvSpPr>
            <p:nvPr/>
          </p:nvSpPr>
          <p:spPr bwMode="auto">
            <a:xfrm flipV="1">
              <a:off x="1538" y="2323"/>
              <a:ext cx="47" cy="79"/>
            </a:xfrm>
            <a:prstGeom prst="line">
              <a:avLst/>
            </a:prstGeom>
            <a:grpFill/>
            <a:ln w="38100">
              <a:solidFill>
                <a:schemeClr val="bg1">
                  <a:lumMod val="50000"/>
                </a:schemeClr>
              </a:solidFill>
              <a:round/>
              <a:headEnd/>
              <a:tailEnd/>
            </a:ln>
          </p:spPr>
          <p:txBody>
            <a:bodyPr/>
            <a:lstStyle/>
            <a:p>
              <a:endParaRPr lang="en-US"/>
            </a:p>
          </p:txBody>
        </p:sp>
        <p:sp>
          <p:nvSpPr>
            <p:cNvPr id="73832" name="Freeform 104"/>
            <p:cNvSpPr>
              <a:spLocks noChangeAspect="1"/>
            </p:cNvSpPr>
            <p:nvPr/>
          </p:nvSpPr>
          <p:spPr bwMode="auto">
            <a:xfrm>
              <a:off x="1585" y="2253"/>
              <a:ext cx="43" cy="70"/>
            </a:xfrm>
            <a:custGeom>
              <a:avLst/>
              <a:gdLst/>
              <a:ahLst/>
              <a:cxnLst>
                <a:cxn ang="0">
                  <a:pos x="0" y="83"/>
                </a:cxn>
                <a:cxn ang="0">
                  <a:pos x="27" y="39"/>
                </a:cxn>
                <a:cxn ang="0">
                  <a:pos x="51" y="0"/>
                </a:cxn>
              </a:cxnLst>
              <a:rect l="0" t="0" r="r" b="b"/>
              <a:pathLst>
                <a:path w="51" h="83">
                  <a:moveTo>
                    <a:pt x="0" y="83"/>
                  </a:moveTo>
                  <a:lnTo>
                    <a:pt x="27" y="39"/>
                  </a:lnTo>
                  <a:lnTo>
                    <a:pt x="51" y="0"/>
                  </a:lnTo>
                </a:path>
              </a:pathLst>
            </a:custGeom>
            <a:grpFill/>
            <a:ln w="38100" cmpd="sng">
              <a:solidFill>
                <a:schemeClr val="bg1">
                  <a:lumMod val="50000"/>
                </a:schemeClr>
              </a:solidFill>
              <a:prstDash val="solid"/>
              <a:round/>
              <a:headEnd/>
              <a:tailEnd/>
            </a:ln>
          </p:spPr>
          <p:txBody>
            <a:bodyPr/>
            <a:lstStyle/>
            <a:p>
              <a:endParaRPr lang="en-US"/>
            </a:p>
          </p:txBody>
        </p:sp>
        <p:sp>
          <p:nvSpPr>
            <p:cNvPr id="73833" name="Freeform 105"/>
            <p:cNvSpPr>
              <a:spLocks noChangeAspect="1"/>
            </p:cNvSpPr>
            <p:nvPr/>
          </p:nvSpPr>
          <p:spPr bwMode="auto">
            <a:xfrm>
              <a:off x="1628" y="2187"/>
              <a:ext cx="43" cy="66"/>
            </a:xfrm>
            <a:custGeom>
              <a:avLst/>
              <a:gdLst/>
              <a:ahLst/>
              <a:cxnLst>
                <a:cxn ang="0">
                  <a:pos x="0" y="79"/>
                </a:cxn>
                <a:cxn ang="0">
                  <a:pos x="23" y="40"/>
                </a:cxn>
                <a:cxn ang="0">
                  <a:pos x="51" y="0"/>
                </a:cxn>
              </a:cxnLst>
              <a:rect l="0" t="0" r="r" b="b"/>
              <a:pathLst>
                <a:path w="51" h="79">
                  <a:moveTo>
                    <a:pt x="0" y="79"/>
                  </a:moveTo>
                  <a:lnTo>
                    <a:pt x="23" y="40"/>
                  </a:lnTo>
                  <a:lnTo>
                    <a:pt x="51" y="0"/>
                  </a:lnTo>
                </a:path>
              </a:pathLst>
            </a:custGeom>
            <a:grpFill/>
            <a:ln w="38100" cmpd="sng">
              <a:solidFill>
                <a:schemeClr val="bg1">
                  <a:lumMod val="50000"/>
                </a:schemeClr>
              </a:solidFill>
              <a:prstDash val="solid"/>
              <a:round/>
              <a:headEnd/>
              <a:tailEnd/>
            </a:ln>
          </p:spPr>
          <p:txBody>
            <a:bodyPr/>
            <a:lstStyle/>
            <a:p>
              <a:endParaRPr lang="en-US"/>
            </a:p>
          </p:txBody>
        </p:sp>
        <p:sp>
          <p:nvSpPr>
            <p:cNvPr id="73834" name="Freeform 106"/>
            <p:cNvSpPr>
              <a:spLocks noChangeAspect="1"/>
            </p:cNvSpPr>
            <p:nvPr/>
          </p:nvSpPr>
          <p:spPr bwMode="auto">
            <a:xfrm>
              <a:off x="1671" y="2131"/>
              <a:ext cx="43" cy="56"/>
            </a:xfrm>
            <a:custGeom>
              <a:avLst/>
              <a:gdLst/>
              <a:ahLst/>
              <a:cxnLst>
                <a:cxn ang="0">
                  <a:pos x="0" y="66"/>
                </a:cxn>
                <a:cxn ang="0">
                  <a:pos x="23" y="31"/>
                </a:cxn>
                <a:cxn ang="0">
                  <a:pos x="51" y="0"/>
                </a:cxn>
              </a:cxnLst>
              <a:rect l="0" t="0" r="r" b="b"/>
              <a:pathLst>
                <a:path w="51" h="66">
                  <a:moveTo>
                    <a:pt x="0" y="66"/>
                  </a:moveTo>
                  <a:lnTo>
                    <a:pt x="23" y="31"/>
                  </a:lnTo>
                  <a:lnTo>
                    <a:pt x="51" y="0"/>
                  </a:lnTo>
                </a:path>
              </a:pathLst>
            </a:custGeom>
            <a:grpFill/>
            <a:ln w="38100" cmpd="sng">
              <a:solidFill>
                <a:schemeClr val="bg1">
                  <a:lumMod val="50000"/>
                </a:schemeClr>
              </a:solidFill>
              <a:prstDash val="solid"/>
              <a:round/>
              <a:headEnd/>
              <a:tailEnd/>
            </a:ln>
          </p:spPr>
          <p:txBody>
            <a:bodyPr/>
            <a:lstStyle/>
            <a:p>
              <a:endParaRPr lang="en-US"/>
            </a:p>
          </p:txBody>
        </p:sp>
        <p:sp>
          <p:nvSpPr>
            <p:cNvPr id="73835" name="Freeform 107"/>
            <p:cNvSpPr>
              <a:spLocks noChangeAspect="1"/>
            </p:cNvSpPr>
            <p:nvPr/>
          </p:nvSpPr>
          <p:spPr bwMode="auto">
            <a:xfrm>
              <a:off x="1714" y="2085"/>
              <a:ext cx="46" cy="46"/>
            </a:xfrm>
            <a:custGeom>
              <a:avLst/>
              <a:gdLst/>
              <a:ahLst/>
              <a:cxnLst>
                <a:cxn ang="0">
                  <a:pos x="0" y="55"/>
                </a:cxn>
                <a:cxn ang="0">
                  <a:pos x="28" y="27"/>
                </a:cxn>
                <a:cxn ang="0">
                  <a:pos x="55" y="0"/>
                </a:cxn>
              </a:cxnLst>
              <a:rect l="0" t="0" r="r" b="b"/>
              <a:pathLst>
                <a:path w="55" h="55">
                  <a:moveTo>
                    <a:pt x="0" y="55"/>
                  </a:moveTo>
                  <a:lnTo>
                    <a:pt x="28" y="27"/>
                  </a:lnTo>
                  <a:lnTo>
                    <a:pt x="55" y="0"/>
                  </a:lnTo>
                </a:path>
              </a:pathLst>
            </a:custGeom>
            <a:grpFill/>
            <a:ln w="38100" cmpd="sng">
              <a:solidFill>
                <a:schemeClr val="bg1">
                  <a:lumMod val="50000"/>
                </a:schemeClr>
              </a:solidFill>
              <a:prstDash val="solid"/>
              <a:round/>
              <a:headEnd/>
              <a:tailEnd/>
            </a:ln>
          </p:spPr>
          <p:txBody>
            <a:bodyPr/>
            <a:lstStyle/>
            <a:p>
              <a:endParaRPr lang="en-US"/>
            </a:p>
          </p:txBody>
        </p:sp>
        <p:sp>
          <p:nvSpPr>
            <p:cNvPr id="73836" name="Freeform 108"/>
            <p:cNvSpPr>
              <a:spLocks noChangeAspect="1"/>
            </p:cNvSpPr>
            <p:nvPr/>
          </p:nvSpPr>
          <p:spPr bwMode="auto">
            <a:xfrm>
              <a:off x="1760" y="2042"/>
              <a:ext cx="43" cy="43"/>
            </a:xfrm>
            <a:custGeom>
              <a:avLst/>
              <a:gdLst/>
              <a:ahLst/>
              <a:cxnLst>
                <a:cxn ang="0">
                  <a:pos x="0" y="51"/>
                </a:cxn>
                <a:cxn ang="0">
                  <a:pos x="28" y="23"/>
                </a:cxn>
                <a:cxn ang="0">
                  <a:pos x="51" y="0"/>
                </a:cxn>
              </a:cxnLst>
              <a:rect l="0" t="0" r="r" b="b"/>
              <a:pathLst>
                <a:path w="51" h="51">
                  <a:moveTo>
                    <a:pt x="0" y="51"/>
                  </a:moveTo>
                  <a:lnTo>
                    <a:pt x="28" y="23"/>
                  </a:lnTo>
                  <a:lnTo>
                    <a:pt x="51" y="0"/>
                  </a:lnTo>
                </a:path>
              </a:pathLst>
            </a:custGeom>
            <a:grpFill/>
            <a:ln w="38100" cmpd="sng">
              <a:solidFill>
                <a:schemeClr val="bg1">
                  <a:lumMod val="50000"/>
                </a:schemeClr>
              </a:solidFill>
              <a:prstDash val="solid"/>
              <a:round/>
              <a:headEnd/>
              <a:tailEnd/>
            </a:ln>
          </p:spPr>
          <p:txBody>
            <a:bodyPr/>
            <a:lstStyle/>
            <a:p>
              <a:endParaRPr lang="en-US"/>
            </a:p>
          </p:txBody>
        </p:sp>
        <p:sp>
          <p:nvSpPr>
            <p:cNvPr id="73837" name="Freeform 109"/>
            <p:cNvSpPr>
              <a:spLocks noChangeAspect="1"/>
            </p:cNvSpPr>
            <p:nvPr/>
          </p:nvSpPr>
          <p:spPr bwMode="auto">
            <a:xfrm>
              <a:off x="1803" y="2009"/>
              <a:ext cx="43" cy="33"/>
            </a:xfrm>
            <a:custGeom>
              <a:avLst/>
              <a:gdLst/>
              <a:ahLst/>
              <a:cxnLst>
                <a:cxn ang="0">
                  <a:pos x="0" y="40"/>
                </a:cxn>
                <a:cxn ang="0">
                  <a:pos x="24" y="20"/>
                </a:cxn>
                <a:cxn ang="0">
                  <a:pos x="51" y="0"/>
                </a:cxn>
              </a:cxnLst>
              <a:rect l="0" t="0" r="r" b="b"/>
              <a:pathLst>
                <a:path w="51" h="40">
                  <a:moveTo>
                    <a:pt x="0" y="40"/>
                  </a:moveTo>
                  <a:lnTo>
                    <a:pt x="24" y="20"/>
                  </a:lnTo>
                  <a:lnTo>
                    <a:pt x="51" y="0"/>
                  </a:lnTo>
                </a:path>
              </a:pathLst>
            </a:custGeom>
            <a:grpFill/>
            <a:ln w="38100" cmpd="sng">
              <a:solidFill>
                <a:schemeClr val="bg1">
                  <a:lumMod val="50000"/>
                </a:schemeClr>
              </a:solidFill>
              <a:prstDash val="solid"/>
              <a:round/>
              <a:headEnd/>
              <a:tailEnd/>
            </a:ln>
          </p:spPr>
          <p:txBody>
            <a:bodyPr/>
            <a:lstStyle/>
            <a:p>
              <a:endParaRPr lang="en-US"/>
            </a:p>
          </p:txBody>
        </p:sp>
        <p:sp>
          <p:nvSpPr>
            <p:cNvPr id="73838" name="Line 110"/>
            <p:cNvSpPr>
              <a:spLocks noChangeAspect="1" noChangeShapeType="1"/>
            </p:cNvSpPr>
            <p:nvPr/>
          </p:nvSpPr>
          <p:spPr bwMode="auto">
            <a:xfrm flipV="1">
              <a:off x="1846" y="1982"/>
              <a:ext cx="46" cy="27"/>
            </a:xfrm>
            <a:prstGeom prst="line">
              <a:avLst/>
            </a:prstGeom>
            <a:grpFill/>
            <a:ln w="38100">
              <a:solidFill>
                <a:schemeClr val="bg1">
                  <a:lumMod val="50000"/>
                </a:schemeClr>
              </a:solidFill>
              <a:round/>
              <a:headEnd/>
              <a:tailEnd/>
            </a:ln>
          </p:spPr>
          <p:txBody>
            <a:bodyPr/>
            <a:lstStyle/>
            <a:p>
              <a:endParaRPr lang="en-US"/>
            </a:p>
          </p:txBody>
        </p:sp>
        <p:sp>
          <p:nvSpPr>
            <p:cNvPr id="73839" name="Freeform 111"/>
            <p:cNvSpPr>
              <a:spLocks noChangeAspect="1"/>
            </p:cNvSpPr>
            <p:nvPr/>
          </p:nvSpPr>
          <p:spPr bwMode="auto">
            <a:xfrm>
              <a:off x="1892" y="1962"/>
              <a:ext cx="44" cy="20"/>
            </a:xfrm>
            <a:custGeom>
              <a:avLst/>
              <a:gdLst/>
              <a:ahLst/>
              <a:cxnLst>
                <a:cxn ang="0">
                  <a:pos x="0" y="24"/>
                </a:cxn>
                <a:cxn ang="0">
                  <a:pos x="28" y="12"/>
                </a:cxn>
                <a:cxn ang="0">
                  <a:pos x="52" y="0"/>
                </a:cxn>
              </a:cxnLst>
              <a:rect l="0" t="0" r="r" b="b"/>
              <a:pathLst>
                <a:path w="52" h="24">
                  <a:moveTo>
                    <a:pt x="0" y="24"/>
                  </a:moveTo>
                  <a:lnTo>
                    <a:pt x="28" y="12"/>
                  </a:lnTo>
                  <a:lnTo>
                    <a:pt x="52" y="0"/>
                  </a:lnTo>
                </a:path>
              </a:pathLst>
            </a:custGeom>
            <a:grpFill/>
            <a:ln w="38100" cmpd="sng">
              <a:solidFill>
                <a:schemeClr val="bg1">
                  <a:lumMod val="50000"/>
                </a:schemeClr>
              </a:solidFill>
              <a:prstDash val="solid"/>
              <a:round/>
              <a:headEnd/>
              <a:tailEnd/>
            </a:ln>
          </p:spPr>
          <p:txBody>
            <a:bodyPr/>
            <a:lstStyle/>
            <a:p>
              <a:endParaRPr lang="en-US"/>
            </a:p>
          </p:txBody>
        </p:sp>
        <p:sp>
          <p:nvSpPr>
            <p:cNvPr id="73840" name="Freeform 112"/>
            <p:cNvSpPr>
              <a:spLocks noChangeAspect="1"/>
            </p:cNvSpPr>
            <p:nvPr/>
          </p:nvSpPr>
          <p:spPr bwMode="auto">
            <a:xfrm>
              <a:off x="1936" y="1952"/>
              <a:ext cx="43" cy="10"/>
            </a:xfrm>
            <a:custGeom>
              <a:avLst/>
              <a:gdLst/>
              <a:ahLst/>
              <a:cxnLst>
                <a:cxn ang="0">
                  <a:pos x="0" y="12"/>
                </a:cxn>
                <a:cxn ang="0">
                  <a:pos x="23" y="4"/>
                </a:cxn>
                <a:cxn ang="0">
                  <a:pos x="51" y="0"/>
                </a:cxn>
              </a:cxnLst>
              <a:rect l="0" t="0" r="r" b="b"/>
              <a:pathLst>
                <a:path w="51" h="12">
                  <a:moveTo>
                    <a:pt x="0" y="12"/>
                  </a:moveTo>
                  <a:lnTo>
                    <a:pt x="23" y="4"/>
                  </a:lnTo>
                  <a:lnTo>
                    <a:pt x="51" y="0"/>
                  </a:lnTo>
                </a:path>
              </a:pathLst>
            </a:custGeom>
            <a:grpFill/>
            <a:ln w="38100" cmpd="sng">
              <a:solidFill>
                <a:schemeClr val="bg1">
                  <a:lumMod val="50000"/>
                </a:schemeClr>
              </a:solidFill>
              <a:prstDash val="solid"/>
              <a:round/>
              <a:headEnd/>
              <a:tailEnd/>
            </a:ln>
          </p:spPr>
          <p:txBody>
            <a:bodyPr/>
            <a:lstStyle/>
            <a:p>
              <a:endParaRPr lang="en-US"/>
            </a:p>
          </p:txBody>
        </p:sp>
        <p:sp>
          <p:nvSpPr>
            <p:cNvPr id="73841" name="Line 113"/>
            <p:cNvSpPr>
              <a:spLocks noChangeAspect="1" noChangeShapeType="1"/>
            </p:cNvSpPr>
            <p:nvPr/>
          </p:nvSpPr>
          <p:spPr bwMode="auto">
            <a:xfrm flipV="1">
              <a:off x="1979" y="1949"/>
              <a:ext cx="46" cy="3"/>
            </a:xfrm>
            <a:prstGeom prst="line">
              <a:avLst/>
            </a:prstGeom>
            <a:grpFill/>
            <a:ln w="38100">
              <a:solidFill>
                <a:schemeClr val="bg1">
                  <a:lumMod val="50000"/>
                </a:schemeClr>
              </a:solidFill>
              <a:round/>
              <a:headEnd/>
              <a:tailEnd/>
            </a:ln>
          </p:spPr>
          <p:txBody>
            <a:bodyPr/>
            <a:lstStyle/>
            <a:p>
              <a:endParaRPr lang="en-US"/>
            </a:p>
          </p:txBody>
        </p:sp>
        <p:sp>
          <p:nvSpPr>
            <p:cNvPr id="73842" name="Line 114"/>
            <p:cNvSpPr>
              <a:spLocks noChangeAspect="1" noChangeShapeType="1"/>
            </p:cNvSpPr>
            <p:nvPr/>
          </p:nvSpPr>
          <p:spPr bwMode="auto">
            <a:xfrm>
              <a:off x="2025" y="1949"/>
              <a:ext cx="43" cy="3"/>
            </a:xfrm>
            <a:prstGeom prst="line">
              <a:avLst/>
            </a:prstGeom>
            <a:grpFill/>
            <a:ln w="38100">
              <a:solidFill>
                <a:schemeClr val="bg1">
                  <a:lumMod val="50000"/>
                </a:schemeClr>
              </a:solidFill>
              <a:round/>
              <a:headEnd/>
              <a:tailEnd/>
            </a:ln>
          </p:spPr>
          <p:txBody>
            <a:bodyPr/>
            <a:lstStyle/>
            <a:p>
              <a:endParaRPr lang="en-US"/>
            </a:p>
          </p:txBody>
        </p:sp>
        <p:sp>
          <p:nvSpPr>
            <p:cNvPr id="73843" name="Freeform 115"/>
            <p:cNvSpPr>
              <a:spLocks noChangeAspect="1"/>
            </p:cNvSpPr>
            <p:nvPr/>
          </p:nvSpPr>
          <p:spPr bwMode="auto">
            <a:xfrm>
              <a:off x="2068" y="1952"/>
              <a:ext cx="42" cy="10"/>
            </a:xfrm>
            <a:custGeom>
              <a:avLst/>
              <a:gdLst/>
              <a:ahLst/>
              <a:cxnLst>
                <a:cxn ang="0">
                  <a:pos x="0" y="0"/>
                </a:cxn>
                <a:cxn ang="0">
                  <a:pos x="24" y="4"/>
                </a:cxn>
                <a:cxn ang="0">
                  <a:pos x="51" y="12"/>
                </a:cxn>
              </a:cxnLst>
              <a:rect l="0" t="0" r="r" b="b"/>
              <a:pathLst>
                <a:path w="51" h="12">
                  <a:moveTo>
                    <a:pt x="0" y="0"/>
                  </a:moveTo>
                  <a:lnTo>
                    <a:pt x="24" y="4"/>
                  </a:lnTo>
                  <a:lnTo>
                    <a:pt x="51" y="12"/>
                  </a:lnTo>
                </a:path>
              </a:pathLst>
            </a:custGeom>
            <a:grpFill/>
            <a:ln w="38100" cmpd="sng">
              <a:solidFill>
                <a:schemeClr val="bg1">
                  <a:lumMod val="50000"/>
                </a:schemeClr>
              </a:solidFill>
              <a:prstDash val="solid"/>
              <a:round/>
              <a:headEnd/>
              <a:tailEnd/>
            </a:ln>
          </p:spPr>
          <p:txBody>
            <a:bodyPr/>
            <a:lstStyle/>
            <a:p>
              <a:endParaRPr lang="en-US"/>
            </a:p>
          </p:txBody>
        </p:sp>
        <p:sp>
          <p:nvSpPr>
            <p:cNvPr id="73844" name="Freeform 116"/>
            <p:cNvSpPr>
              <a:spLocks noChangeAspect="1"/>
            </p:cNvSpPr>
            <p:nvPr/>
          </p:nvSpPr>
          <p:spPr bwMode="auto">
            <a:xfrm>
              <a:off x="2110" y="1962"/>
              <a:ext cx="43" cy="20"/>
            </a:xfrm>
            <a:custGeom>
              <a:avLst/>
              <a:gdLst/>
              <a:ahLst/>
              <a:cxnLst>
                <a:cxn ang="0">
                  <a:pos x="0" y="0"/>
                </a:cxn>
                <a:cxn ang="0">
                  <a:pos x="24" y="12"/>
                </a:cxn>
                <a:cxn ang="0">
                  <a:pos x="51" y="24"/>
                </a:cxn>
              </a:cxnLst>
              <a:rect l="0" t="0" r="r" b="b"/>
              <a:pathLst>
                <a:path w="51" h="24">
                  <a:moveTo>
                    <a:pt x="0" y="0"/>
                  </a:moveTo>
                  <a:lnTo>
                    <a:pt x="24" y="12"/>
                  </a:lnTo>
                  <a:lnTo>
                    <a:pt x="51" y="24"/>
                  </a:lnTo>
                </a:path>
              </a:pathLst>
            </a:custGeom>
            <a:grpFill/>
            <a:ln w="38100" cmpd="sng">
              <a:solidFill>
                <a:schemeClr val="bg1">
                  <a:lumMod val="50000"/>
                </a:schemeClr>
              </a:solidFill>
              <a:prstDash val="solid"/>
              <a:round/>
              <a:headEnd/>
              <a:tailEnd/>
            </a:ln>
          </p:spPr>
          <p:txBody>
            <a:bodyPr/>
            <a:lstStyle/>
            <a:p>
              <a:endParaRPr lang="en-US"/>
            </a:p>
          </p:txBody>
        </p:sp>
        <p:sp>
          <p:nvSpPr>
            <p:cNvPr id="73845" name="Line 117"/>
            <p:cNvSpPr>
              <a:spLocks noChangeAspect="1" noChangeShapeType="1"/>
            </p:cNvSpPr>
            <p:nvPr/>
          </p:nvSpPr>
          <p:spPr bwMode="auto">
            <a:xfrm>
              <a:off x="2153" y="1982"/>
              <a:ext cx="47" cy="27"/>
            </a:xfrm>
            <a:prstGeom prst="line">
              <a:avLst/>
            </a:prstGeom>
            <a:grpFill/>
            <a:ln w="38100">
              <a:solidFill>
                <a:schemeClr val="bg1">
                  <a:lumMod val="50000"/>
                </a:schemeClr>
              </a:solidFill>
              <a:round/>
              <a:headEnd/>
              <a:tailEnd/>
            </a:ln>
          </p:spPr>
          <p:txBody>
            <a:bodyPr/>
            <a:lstStyle/>
            <a:p>
              <a:endParaRPr lang="en-US"/>
            </a:p>
          </p:txBody>
        </p:sp>
        <p:sp>
          <p:nvSpPr>
            <p:cNvPr id="73846" name="Freeform 118"/>
            <p:cNvSpPr>
              <a:spLocks noChangeAspect="1"/>
            </p:cNvSpPr>
            <p:nvPr/>
          </p:nvSpPr>
          <p:spPr bwMode="auto">
            <a:xfrm>
              <a:off x="2200" y="2009"/>
              <a:ext cx="43" cy="33"/>
            </a:xfrm>
            <a:custGeom>
              <a:avLst/>
              <a:gdLst/>
              <a:ahLst/>
              <a:cxnLst>
                <a:cxn ang="0">
                  <a:pos x="0" y="0"/>
                </a:cxn>
                <a:cxn ang="0">
                  <a:pos x="28" y="20"/>
                </a:cxn>
                <a:cxn ang="0">
                  <a:pos x="52" y="40"/>
                </a:cxn>
              </a:cxnLst>
              <a:rect l="0" t="0" r="r" b="b"/>
              <a:pathLst>
                <a:path w="52" h="40">
                  <a:moveTo>
                    <a:pt x="0" y="0"/>
                  </a:moveTo>
                  <a:lnTo>
                    <a:pt x="28" y="20"/>
                  </a:lnTo>
                  <a:lnTo>
                    <a:pt x="52" y="40"/>
                  </a:lnTo>
                </a:path>
              </a:pathLst>
            </a:custGeom>
            <a:grpFill/>
            <a:ln w="38100" cmpd="sng">
              <a:solidFill>
                <a:schemeClr val="bg1">
                  <a:lumMod val="50000"/>
                </a:schemeClr>
              </a:solidFill>
              <a:prstDash val="solid"/>
              <a:round/>
              <a:headEnd/>
              <a:tailEnd/>
            </a:ln>
          </p:spPr>
          <p:txBody>
            <a:bodyPr/>
            <a:lstStyle/>
            <a:p>
              <a:endParaRPr lang="en-US"/>
            </a:p>
          </p:txBody>
        </p:sp>
        <p:sp>
          <p:nvSpPr>
            <p:cNvPr id="73847" name="Freeform 119"/>
            <p:cNvSpPr>
              <a:spLocks noChangeAspect="1"/>
            </p:cNvSpPr>
            <p:nvPr/>
          </p:nvSpPr>
          <p:spPr bwMode="auto">
            <a:xfrm>
              <a:off x="2243" y="2042"/>
              <a:ext cx="43" cy="43"/>
            </a:xfrm>
            <a:custGeom>
              <a:avLst/>
              <a:gdLst/>
              <a:ahLst/>
              <a:cxnLst>
                <a:cxn ang="0">
                  <a:pos x="0" y="0"/>
                </a:cxn>
                <a:cxn ang="0">
                  <a:pos x="23" y="23"/>
                </a:cxn>
                <a:cxn ang="0">
                  <a:pos x="51" y="51"/>
                </a:cxn>
              </a:cxnLst>
              <a:rect l="0" t="0" r="r" b="b"/>
              <a:pathLst>
                <a:path w="51" h="51">
                  <a:moveTo>
                    <a:pt x="0" y="0"/>
                  </a:moveTo>
                  <a:lnTo>
                    <a:pt x="23" y="23"/>
                  </a:lnTo>
                  <a:lnTo>
                    <a:pt x="51" y="51"/>
                  </a:lnTo>
                </a:path>
              </a:pathLst>
            </a:custGeom>
            <a:grpFill/>
            <a:ln w="38100" cmpd="sng">
              <a:solidFill>
                <a:schemeClr val="bg1">
                  <a:lumMod val="50000"/>
                </a:schemeClr>
              </a:solidFill>
              <a:prstDash val="solid"/>
              <a:round/>
              <a:headEnd/>
              <a:tailEnd/>
            </a:ln>
          </p:spPr>
          <p:txBody>
            <a:bodyPr/>
            <a:lstStyle/>
            <a:p>
              <a:endParaRPr lang="en-US"/>
            </a:p>
          </p:txBody>
        </p:sp>
        <p:sp>
          <p:nvSpPr>
            <p:cNvPr id="73848" name="Freeform 120"/>
            <p:cNvSpPr>
              <a:spLocks noChangeAspect="1"/>
            </p:cNvSpPr>
            <p:nvPr/>
          </p:nvSpPr>
          <p:spPr bwMode="auto">
            <a:xfrm>
              <a:off x="2286" y="2085"/>
              <a:ext cx="46" cy="46"/>
            </a:xfrm>
            <a:custGeom>
              <a:avLst/>
              <a:gdLst/>
              <a:ahLst/>
              <a:cxnLst>
                <a:cxn ang="0">
                  <a:pos x="0" y="0"/>
                </a:cxn>
                <a:cxn ang="0">
                  <a:pos x="27" y="27"/>
                </a:cxn>
                <a:cxn ang="0">
                  <a:pos x="55" y="55"/>
                </a:cxn>
              </a:cxnLst>
              <a:rect l="0" t="0" r="r" b="b"/>
              <a:pathLst>
                <a:path w="55" h="55">
                  <a:moveTo>
                    <a:pt x="0" y="0"/>
                  </a:moveTo>
                  <a:lnTo>
                    <a:pt x="27" y="27"/>
                  </a:lnTo>
                  <a:lnTo>
                    <a:pt x="55" y="55"/>
                  </a:lnTo>
                </a:path>
              </a:pathLst>
            </a:custGeom>
            <a:grpFill/>
            <a:ln w="38100" cmpd="sng">
              <a:solidFill>
                <a:schemeClr val="bg1">
                  <a:lumMod val="50000"/>
                </a:schemeClr>
              </a:solidFill>
              <a:prstDash val="solid"/>
              <a:round/>
              <a:headEnd/>
              <a:tailEnd/>
            </a:ln>
          </p:spPr>
          <p:txBody>
            <a:bodyPr/>
            <a:lstStyle/>
            <a:p>
              <a:endParaRPr lang="en-US"/>
            </a:p>
          </p:txBody>
        </p:sp>
        <p:sp>
          <p:nvSpPr>
            <p:cNvPr id="73849" name="Freeform 121"/>
            <p:cNvSpPr>
              <a:spLocks noChangeAspect="1"/>
            </p:cNvSpPr>
            <p:nvPr/>
          </p:nvSpPr>
          <p:spPr bwMode="auto">
            <a:xfrm>
              <a:off x="2332" y="2131"/>
              <a:ext cx="43" cy="56"/>
            </a:xfrm>
            <a:custGeom>
              <a:avLst/>
              <a:gdLst/>
              <a:ahLst/>
              <a:cxnLst>
                <a:cxn ang="0">
                  <a:pos x="0" y="0"/>
                </a:cxn>
                <a:cxn ang="0">
                  <a:pos x="27" y="31"/>
                </a:cxn>
                <a:cxn ang="0">
                  <a:pos x="51" y="66"/>
                </a:cxn>
              </a:cxnLst>
              <a:rect l="0" t="0" r="r" b="b"/>
              <a:pathLst>
                <a:path w="51" h="66">
                  <a:moveTo>
                    <a:pt x="0" y="0"/>
                  </a:moveTo>
                  <a:lnTo>
                    <a:pt x="27" y="31"/>
                  </a:lnTo>
                  <a:lnTo>
                    <a:pt x="51" y="66"/>
                  </a:lnTo>
                </a:path>
              </a:pathLst>
            </a:custGeom>
            <a:grpFill/>
            <a:ln w="38100" cmpd="sng">
              <a:solidFill>
                <a:schemeClr val="bg1">
                  <a:lumMod val="50000"/>
                </a:schemeClr>
              </a:solidFill>
              <a:prstDash val="solid"/>
              <a:round/>
              <a:headEnd/>
              <a:tailEnd/>
            </a:ln>
          </p:spPr>
          <p:txBody>
            <a:bodyPr/>
            <a:lstStyle/>
            <a:p>
              <a:endParaRPr lang="en-US"/>
            </a:p>
          </p:txBody>
        </p:sp>
        <p:sp>
          <p:nvSpPr>
            <p:cNvPr id="73850" name="Freeform 122"/>
            <p:cNvSpPr>
              <a:spLocks noChangeAspect="1"/>
            </p:cNvSpPr>
            <p:nvPr/>
          </p:nvSpPr>
          <p:spPr bwMode="auto">
            <a:xfrm>
              <a:off x="2375" y="2187"/>
              <a:ext cx="43" cy="66"/>
            </a:xfrm>
            <a:custGeom>
              <a:avLst/>
              <a:gdLst/>
              <a:ahLst/>
              <a:cxnLst>
                <a:cxn ang="0">
                  <a:pos x="0" y="0"/>
                </a:cxn>
                <a:cxn ang="0">
                  <a:pos x="24" y="40"/>
                </a:cxn>
                <a:cxn ang="0">
                  <a:pos x="51" y="79"/>
                </a:cxn>
              </a:cxnLst>
              <a:rect l="0" t="0" r="r" b="b"/>
              <a:pathLst>
                <a:path w="51" h="79">
                  <a:moveTo>
                    <a:pt x="0" y="0"/>
                  </a:moveTo>
                  <a:lnTo>
                    <a:pt x="24" y="40"/>
                  </a:lnTo>
                  <a:lnTo>
                    <a:pt x="51" y="79"/>
                  </a:lnTo>
                </a:path>
              </a:pathLst>
            </a:custGeom>
            <a:grpFill/>
            <a:ln w="38100" cmpd="sng">
              <a:solidFill>
                <a:schemeClr val="bg1">
                  <a:lumMod val="50000"/>
                </a:schemeClr>
              </a:solidFill>
              <a:prstDash val="solid"/>
              <a:round/>
              <a:headEnd/>
              <a:tailEnd/>
            </a:ln>
          </p:spPr>
          <p:txBody>
            <a:bodyPr/>
            <a:lstStyle/>
            <a:p>
              <a:endParaRPr lang="en-US"/>
            </a:p>
          </p:txBody>
        </p:sp>
        <p:sp>
          <p:nvSpPr>
            <p:cNvPr id="73851" name="Line 123"/>
            <p:cNvSpPr>
              <a:spLocks noChangeAspect="1" noChangeShapeType="1"/>
            </p:cNvSpPr>
            <p:nvPr/>
          </p:nvSpPr>
          <p:spPr bwMode="auto">
            <a:xfrm>
              <a:off x="2418" y="2253"/>
              <a:ext cx="46" cy="73"/>
            </a:xfrm>
            <a:prstGeom prst="line">
              <a:avLst/>
            </a:prstGeom>
            <a:grpFill/>
            <a:ln w="38100">
              <a:solidFill>
                <a:schemeClr val="bg1">
                  <a:lumMod val="50000"/>
                </a:schemeClr>
              </a:solidFill>
              <a:round/>
              <a:headEnd/>
              <a:tailEnd/>
            </a:ln>
          </p:spPr>
          <p:txBody>
            <a:bodyPr/>
            <a:lstStyle/>
            <a:p>
              <a:endParaRPr lang="en-US"/>
            </a:p>
          </p:txBody>
        </p:sp>
        <p:sp>
          <p:nvSpPr>
            <p:cNvPr id="73852" name="Freeform 124"/>
            <p:cNvSpPr>
              <a:spLocks noChangeAspect="1"/>
            </p:cNvSpPr>
            <p:nvPr/>
          </p:nvSpPr>
          <p:spPr bwMode="auto">
            <a:xfrm>
              <a:off x="2464" y="2326"/>
              <a:ext cx="43" cy="76"/>
            </a:xfrm>
            <a:custGeom>
              <a:avLst/>
              <a:gdLst/>
              <a:ahLst/>
              <a:cxnLst>
                <a:cxn ang="0">
                  <a:pos x="0" y="0"/>
                </a:cxn>
                <a:cxn ang="0">
                  <a:pos x="28" y="43"/>
                </a:cxn>
                <a:cxn ang="0">
                  <a:pos x="51" y="90"/>
                </a:cxn>
              </a:cxnLst>
              <a:rect l="0" t="0" r="r" b="b"/>
              <a:pathLst>
                <a:path w="51" h="90">
                  <a:moveTo>
                    <a:pt x="0" y="0"/>
                  </a:moveTo>
                  <a:lnTo>
                    <a:pt x="28" y="43"/>
                  </a:lnTo>
                  <a:lnTo>
                    <a:pt x="51" y="90"/>
                  </a:lnTo>
                </a:path>
              </a:pathLst>
            </a:custGeom>
            <a:grpFill/>
            <a:ln w="38100" cmpd="sng">
              <a:solidFill>
                <a:schemeClr val="bg1">
                  <a:lumMod val="50000"/>
                </a:schemeClr>
              </a:solidFill>
              <a:prstDash val="solid"/>
              <a:round/>
              <a:headEnd/>
              <a:tailEnd/>
            </a:ln>
          </p:spPr>
          <p:txBody>
            <a:bodyPr/>
            <a:lstStyle/>
            <a:p>
              <a:endParaRPr lang="en-US"/>
            </a:p>
          </p:txBody>
        </p:sp>
        <p:sp>
          <p:nvSpPr>
            <p:cNvPr id="73853" name="Freeform 125"/>
            <p:cNvSpPr>
              <a:spLocks noChangeAspect="1"/>
            </p:cNvSpPr>
            <p:nvPr/>
          </p:nvSpPr>
          <p:spPr bwMode="auto">
            <a:xfrm>
              <a:off x="2507" y="2402"/>
              <a:ext cx="43" cy="89"/>
            </a:xfrm>
            <a:custGeom>
              <a:avLst/>
              <a:gdLst/>
              <a:ahLst/>
              <a:cxnLst>
                <a:cxn ang="0">
                  <a:pos x="0" y="0"/>
                </a:cxn>
                <a:cxn ang="0">
                  <a:pos x="24" y="51"/>
                </a:cxn>
                <a:cxn ang="0">
                  <a:pos x="51" y="106"/>
                </a:cxn>
              </a:cxnLst>
              <a:rect l="0" t="0" r="r" b="b"/>
              <a:pathLst>
                <a:path w="51" h="106">
                  <a:moveTo>
                    <a:pt x="0" y="0"/>
                  </a:moveTo>
                  <a:lnTo>
                    <a:pt x="24" y="51"/>
                  </a:lnTo>
                  <a:lnTo>
                    <a:pt x="51" y="106"/>
                  </a:lnTo>
                </a:path>
              </a:pathLst>
            </a:custGeom>
            <a:grpFill/>
            <a:ln w="38100" cmpd="sng">
              <a:solidFill>
                <a:schemeClr val="bg1">
                  <a:lumMod val="50000"/>
                </a:schemeClr>
              </a:solidFill>
              <a:prstDash val="solid"/>
              <a:round/>
              <a:headEnd/>
              <a:tailEnd/>
            </a:ln>
          </p:spPr>
          <p:txBody>
            <a:bodyPr/>
            <a:lstStyle/>
            <a:p>
              <a:endParaRPr lang="en-US"/>
            </a:p>
          </p:txBody>
        </p:sp>
        <p:sp>
          <p:nvSpPr>
            <p:cNvPr id="73854" name="Freeform 126"/>
            <p:cNvSpPr>
              <a:spLocks noChangeAspect="1"/>
            </p:cNvSpPr>
            <p:nvPr/>
          </p:nvSpPr>
          <p:spPr bwMode="auto">
            <a:xfrm>
              <a:off x="2550" y="2491"/>
              <a:ext cx="44" cy="93"/>
            </a:xfrm>
            <a:custGeom>
              <a:avLst/>
              <a:gdLst/>
              <a:ahLst/>
              <a:cxnLst>
                <a:cxn ang="0">
                  <a:pos x="0" y="0"/>
                </a:cxn>
                <a:cxn ang="0">
                  <a:pos x="24" y="55"/>
                </a:cxn>
                <a:cxn ang="0">
                  <a:pos x="52" y="110"/>
                </a:cxn>
              </a:cxnLst>
              <a:rect l="0" t="0" r="r" b="b"/>
              <a:pathLst>
                <a:path w="52" h="110">
                  <a:moveTo>
                    <a:pt x="0" y="0"/>
                  </a:moveTo>
                  <a:lnTo>
                    <a:pt x="24" y="55"/>
                  </a:lnTo>
                  <a:lnTo>
                    <a:pt x="52" y="110"/>
                  </a:lnTo>
                </a:path>
              </a:pathLst>
            </a:custGeom>
            <a:grpFill/>
            <a:ln w="38100" cmpd="sng">
              <a:solidFill>
                <a:schemeClr val="bg1">
                  <a:lumMod val="50000"/>
                </a:schemeClr>
              </a:solidFill>
              <a:prstDash val="solid"/>
              <a:round/>
              <a:headEnd/>
              <a:tailEnd/>
            </a:ln>
          </p:spPr>
          <p:txBody>
            <a:bodyPr/>
            <a:lstStyle/>
            <a:p>
              <a:endParaRPr lang="en-US"/>
            </a:p>
          </p:txBody>
        </p:sp>
        <p:sp>
          <p:nvSpPr>
            <p:cNvPr id="73855" name="Freeform 127"/>
            <p:cNvSpPr>
              <a:spLocks noChangeAspect="1"/>
            </p:cNvSpPr>
            <p:nvPr/>
          </p:nvSpPr>
          <p:spPr bwMode="auto">
            <a:xfrm>
              <a:off x="2594" y="2584"/>
              <a:ext cx="46" cy="102"/>
            </a:xfrm>
            <a:custGeom>
              <a:avLst/>
              <a:gdLst/>
              <a:ahLst/>
              <a:cxnLst>
                <a:cxn ang="0">
                  <a:pos x="0" y="0"/>
                </a:cxn>
                <a:cxn ang="0">
                  <a:pos x="27" y="59"/>
                </a:cxn>
                <a:cxn ang="0">
                  <a:pos x="55" y="122"/>
                </a:cxn>
              </a:cxnLst>
              <a:rect l="0" t="0" r="r" b="b"/>
              <a:pathLst>
                <a:path w="55" h="122">
                  <a:moveTo>
                    <a:pt x="0" y="0"/>
                  </a:moveTo>
                  <a:lnTo>
                    <a:pt x="27" y="59"/>
                  </a:lnTo>
                  <a:lnTo>
                    <a:pt x="55" y="122"/>
                  </a:lnTo>
                </a:path>
              </a:pathLst>
            </a:custGeom>
            <a:grpFill/>
            <a:ln w="38100" cmpd="sng">
              <a:solidFill>
                <a:schemeClr val="bg1">
                  <a:lumMod val="50000"/>
                </a:schemeClr>
              </a:solidFill>
              <a:prstDash val="solid"/>
              <a:round/>
              <a:headEnd/>
              <a:tailEnd/>
            </a:ln>
          </p:spPr>
          <p:txBody>
            <a:bodyPr/>
            <a:lstStyle/>
            <a:p>
              <a:endParaRPr lang="en-US"/>
            </a:p>
          </p:txBody>
        </p:sp>
        <p:sp>
          <p:nvSpPr>
            <p:cNvPr id="73856" name="Line 128"/>
            <p:cNvSpPr>
              <a:spLocks noChangeAspect="1" noChangeShapeType="1"/>
            </p:cNvSpPr>
            <p:nvPr/>
          </p:nvSpPr>
          <p:spPr bwMode="auto">
            <a:xfrm>
              <a:off x="2640" y="2686"/>
              <a:ext cx="43" cy="110"/>
            </a:xfrm>
            <a:prstGeom prst="line">
              <a:avLst/>
            </a:prstGeom>
            <a:grpFill/>
            <a:ln w="38100">
              <a:solidFill>
                <a:schemeClr val="bg1">
                  <a:lumMod val="50000"/>
                </a:schemeClr>
              </a:solidFill>
              <a:round/>
              <a:headEnd/>
              <a:tailEnd/>
            </a:ln>
          </p:spPr>
          <p:txBody>
            <a:bodyPr/>
            <a:lstStyle/>
            <a:p>
              <a:endParaRPr lang="en-US"/>
            </a:p>
          </p:txBody>
        </p:sp>
      </p:grpSp>
      <p:grpSp>
        <p:nvGrpSpPr>
          <p:cNvPr id="7" name="Group 129"/>
          <p:cNvGrpSpPr>
            <a:grpSpLocks noChangeAspect="1"/>
          </p:cNvGrpSpPr>
          <p:nvPr/>
        </p:nvGrpSpPr>
        <p:grpSpPr bwMode="auto">
          <a:xfrm>
            <a:off x="1425575" y="3586163"/>
            <a:ext cx="1470025" cy="312738"/>
            <a:chOff x="1345" y="2016"/>
            <a:chExt cx="1193" cy="672"/>
          </a:xfrm>
        </p:grpSpPr>
        <p:sp>
          <p:nvSpPr>
            <p:cNvPr id="73858" name="Arc 130"/>
            <p:cNvSpPr>
              <a:spLocks noChangeAspect="1"/>
            </p:cNvSpPr>
            <p:nvPr/>
          </p:nvSpPr>
          <p:spPr bwMode="auto">
            <a:xfrm rot="5400000" flipH="1" flipV="1">
              <a:off x="1521" y="1840"/>
              <a:ext cx="672" cy="1024"/>
            </a:xfrm>
            <a:custGeom>
              <a:avLst/>
              <a:gdLst>
                <a:gd name="G0" fmla="+- 0 0 0"/>
                <a:gd name="G1" fmla="+- 21600 0 0"/>
                <a:gd name="G2" fmla="+- 21600 0 0"/>
                <a:gd name="T0" fmla="*/ 0 w 21600"/>
                <a:gd name="T1" fmla="*/ 0 h 25603"/>
                <a:gd name="T2" fmla="*/ 21226 w 21600"/>
                <a:gd name="T3" fmla="*/ 25603 h 25603"/>
                <a:gd name="T4" fmla="*/ 0 w 21600"/>
                <a:gd name="T5" fmla="*/ 21600 h 25603"/>
              </a:gdLst>
              <a:ahLst/>
              <a:cxnLst>
                <a:cxn ang="0">
                  <a:pos x="T0" y="T1"/>
                </a:cxn>
                <a:cxn ang="0">
                  <a:pos x="T2" y="T3"/>
                </a:cxn>
                <a:cxn ang="0">
                  <a:pos x="T4" y="T5"/>
                </a:cxn>
              </a:cxnLst>
              <a:rect l="0" t="0" r="r" b="b"/>
              <a:pathLst>
                <a:path w="21600" h="25603" fill="none" extrusionOk="0">
                  <a:moveTo>
                    <a:pt x="-1" y="0"/>
                  </a:moveTo>
                  <a:cubicBezTo>
                    <a:pt x="11929" y="0"/>
                    <a:pt x="21600" y="9670"/>
                    <a:pt x="21600" y="21600"/>
                  </a:cubicBezTo>
                  <a:cubicBezTo>
                    <a:pt x="21600" y="22943"/>
                    <a:pt x="21474" y="24283"/>
                    <a:pt x="21225" y="25602"/>
                  </a:cubicBezTo>
                </a:path>
                <a:path w="21600" h="25603" stroke="0" extrusionOk="0">
                  <a:moveTo>
                    <a:pt x="-1" y="0"/>
                  </a:moveTo>
                  <a:cubicBezTo>
                    <a:pt x="11929" y="0"/>
                    <a:pt x="21600" y="9670"/>
                    <a:pt x="21600" y="21600"/>
                  </a:cubicBezTo>
                  <a:cubicBezTo>
                    <a:pt x="21600" y="22943"/>
                    <a:pt x="21474" y="24283"/>
                    <a:pt x="21225" y="25602"/>
                  </a:cubicBezTo>
                  <a:lnTo>
                    <a:pt x="0" y="21600"/>
                  </a:lnTo>
                  <a:close/>
                </a:path>
              </a:pathLst>
            </a:custGeom>
            <a:noFill/>
            <a:ln w="38100">
              <a:solidFill>
                <a:schemeClr val="tx1"/>
              </a:solidFill>
              <a:round/>
              <a:headEnd/>
              <a:tailEnd/>
            </a:ln>
            <a:effectLst/>
          </p:spPr>
          <p:txBody>
            <a:bodyPr wrap="none" anchor="ctr"/>
            <a:lstStyle/>
            <a:p>
              <a:endParaRPr lang="en-US"/>
            </a:p>
          </p:txBody>
        </p:sp>
        <p:sp>
          <p:nvSpPr>
            <p:cNvPr id="73859" name="Line 131"/>
            <p:cNvSpPr>
              <a:spLocks noChangeAspect="1" noChangeShapeType="1"/>
            </p:cNvSpPr>
            <p:nvPr/>
          </p:nvSpPr>
          <p:spPr bwMode="auto">
            <a:xfrm>
              <a:off x="2298" y="2016"/>
              <a:ext cx="240" cy="0"/>
            </a:xfrm>
            <a:prstGeom prst="line">
              <a:avLst/>
            </a:prstGeom>
            <a:noFill/>
            <a:ln w="38100">
              <a:solidFill>
                <a:schemeClr val="tx1"/>
              </a:solidFill>
              <a:round/>
              <a:headEnd/>
              <a:tailEnd/>
            </a:ln>
            <a:effectLst/>
          </p:spPr>
          <p:txBody>
            <a:bodyPr wrap="none" anchor="ctr"/>
            <a:lstStyle/>
            <a:p>
              <a:endParaRPr lang="en-US"/>
            </a:p>
          </p:txBody>
        </p:sp>
      </p:grpSp>
      <p:sp>
        <p:nvSpPr>
          <p:cNvPr id="73860" name="Oval 132"/>
          <p:cNvSpPr>
            <a:spLocks noChangeAspect="1" noChangeArrowheads="1"/>
          </p:cNvSpPr>
          <p:nvPr/>
        </p:nvSpPr>
        <p:spPr bwMode="auto">
          <a:xfrm>
            <a:off x="2659063" y="3502025"/>
            <a:ext cx="160338" cy="160338"/>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0" name="Text Box 88">
            <a:extLst>
              <a:ext uri="{FF2B5EF4-FFF2-40B4-BE49-F238E27FC236}">
                <a16:creationId xmlns:a16="http://schemas.microsoft.com/office/drawing/2014/main" id="{141D4DA5-2FB7-B475-CD39-C1BBD7A10B3F}"/>
              </a:ext>
            </a:extLst>
          </p:cNvPr>
          <p:cNvSpPr txBox="1">
            <a:spLocks noChangeAspect="1" noChangeArrowheads="1"/>
          </p:cNvSpPr>
          <p:nvPr/>
        </p:nvSpPr>
        <p:spPr bwMode="auto">
          <a:xfrm>
            <a:off x="1375547" y="1659300"/>
            <a:ext cx="1896673" cy="646331"/>
          </a:xfrm>
          <a:prstGeom prst="rect">
            <a:avLst/>
          </a:prstGeom>
          <a:noFill/>
          <a:ln w="9525">
            <a:noFill/>
            <a:miter lim="800000"/>
            <a:headEnd/>
            <a:tailEnd/>
          </a:ln>
          <a:effectLst/>
        </p:spPr>
        <p:txBody>
          <a:bodyPr wrap="none">
            <a:spAutoFit/>
          </a:bodyPr>
          <a:lstStyle/>
          <a:p>
            <a:pPr algn="ctr"/>
            <a:r>
              <a:rPr lang="en-GB" sz="1800" b="0" dirty="0">
                <a:latin typeface="Arial" charset="0"/>
              </a:rPr>
              <a:t>Predation rate &lt; </a:t>
            </a:r>
          </a:p>
          <a:p>
            <a:pPr algn="ctr"/>
            <a:r>
              <a:rPr lang="en-GB" sz="1800" b="0" dirty="0">
                <a:latin typeface="Arial" charset="0"/>
              </a:rPr>
              <a:t>prey growth rate</a:t>
            </a:r>
          </a:p>
        </p:txBody>
      </p:sp>
      <p:sp>
        <p:nvSpPr>
          <p:cNvPr id="8" name="TextBox 7">
            <a:extLst>
              <a:ext uri="{FF2B5EF4-FFF2-40B4-BE49-F238E27FC236}">
                <a16:creationId xmlns:a16="http://schemas.microsoft.com/office/drawing/2014/main" id="{5C270B81-3FFC-FBB0-1BB4-4691D3635F95}"/>
              </a:ext>
            </a:extLst>
          </p:cNvPr>
          <p:cNvSpPr txBox="1"/>
          <p:nvPr/>
        </p:nvSpPr>
        <p:spPr>
          <a:xfrm>
            <a:off x="269796" y="6109417"/>
            <a:ext cx="8394700" cy="523220"/>
          </a:xfrm>
          <a:prstGeom prst="rect">
            <a:avLst/>
          </a:prstGeom>
          <a:noFill/>
        </p:spPr>
        <p:txBody>
          <a:bodyPr wrap="square">
            <a:spAutoFit/>
          </a:bodyPr>
          <a:lstStyle/>
          <a:p>
            <a:r>
              <a:rPr lang="en-CA" sz="1400" dirty="0">
                <a:effectLst/>
                <a:latin typeface="Helvetica Neue" panose="02000503000000020004" pitchFamily="2" charset="0"/>
              </a:rPr>
              <a:t>May RM. Thresholds and breakpoints in ecosystems with a multiplicity of stable states. </a:t>
            </a:r>
          </a:p>
          <a:p>
            <a:r>
              <a:rPr lang="en-CA" sz="1400" dirty="0">
                <a:effectLst/>
                <a:latin typeface="Helvetica Neue" panose="02000503000000020004" pitchFamily="2" charset="0"/>
              </a:rPr>
              <a:t>Nature. 1977; 269:471-7. </a:t>
            </a:r>
          </a:p>
        </p:txBody>
      </p:sp>
    </p:spTree>
    <p:extLst>
      <p:ext uri="{BB962C8B-B14F-4D97-AF65-F5344CB8AC3E}">
        <p14:creationId xmlns:p14="http://schemas.microsoft.com/office/powerpoint/2010/main" val="33103981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F0EF44-B850-79A2-955D-73279C14CE5C}"/>
              </a:ext>
            </a:extLst>
          </p:cNvPr>
          <p:cNvPicPr>
            <a:picLocks noChangeAspect="1"/>
          </p:cNvPicPr>
          <p:nvPr/>
        </p:nvPicPr>
        <p:blipFill>
          <a:blip r:embed="rId2"/>
          <a:stretch>
            <a:fillRect/>
          </a:stretch>
        </p:blipFill>
        <p:spPr>
          <a:xfrm>
            <a:off x="685800" y="2340644"/>
            <a:ext cx="7772400" cy="2176711"/>
          </a:xfrm>
          <a:prstGeom prst="rect">
            <a:avLst/>
          </a:prstGeom>
        </p:spPr>
      </p:pic>
    </p:spTree>
    <p:extLst>
      <p:ext uri="{BB962C8B-B14F-4D97-AF65-F5344CB8AC3E}">
        <p14:creationId xmlns:p14="http://schemas.microsoft.com/office/powerpoint/2010/main" val="24555541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685800" y="304800"/>
            <a:ext cx="7772400" cy="1143000"/>
          </a:xfrm>
        </p:spPr>
        <p:txBody>
          <a:bodyPr/>
          <a:lstStyle/>
          <a:p>
            <a:pPr algn="ctr"/>
            <a:r>
              <a:rPr lang="en-GB" sz="3200" dirty="0">
                <a:latin typeface="Helvetica" pitchFamily="34" charset="0"/>
              </a:rPr>
              <a:t>Allee effects and outbreak dynamics emerge from simple predator-prey models</a:t>
            </a:r>
          </a:p>
        </p:txBody>
      </p:sp>
      <p:sp>
        <p:nvSpPr>
          <p:cNvPr id="64577" name="Text Box 65"/>
          <p:cNvSpPr txBox="1">
            <a:spLocks noChangeArrowheads="1"/>
          </p:cNvSpPr>
          <p:nvPr/>
        </p:nvSpPr>
        <p:spPr bwMode="auto">
          <a:xfrm>
            <a:off x="993580" y="5297555"/>
            <a:ext cx="6484936" cy="1477328"/>
          </a:xfrm>
          <a:prstGeom prst="rect">
            <a:avLst/>
          </a:prstGeom>
          <a:noFill/>
          <a:ln w="9525">
            <a:noFill/>
            <a:miter lim="800000"/>
            <a:headEnd/>
            <a:tailEnd/>
          </a:ln>
          <a:effectLst/>
        </p:spPr>
        <p:txBody>
          <a:bodyPr wrap="square">
            <a:spAutoFit/>
          </a:bodyPr>
          <a:lstStyle/>
          <a:p>
            <a:r>
              <a:rPr lang="en-GB" sz="1800" dirty="0">
                <a:latin typeface="Helvetica" pitchFamily="34" charset="0"/>
              </a:rPr>
              <a:t>Small prey populations &lt; unstable equilibrium,</a:t>
            </a:r>
          </a:p>
          <a:p>
            <a:r>
              <a:rPr lang="en-GB" sz="1800" dirty="0">
                <a:latin typeface="Helvetica" pitchFamily="34" charset="0"/>
              </a:rPr>
              <a:t>spiral to local extinction</a:t>
            </a:r>
            <a:endParaRPr lang="en-GB" sz="1800" b="0" dirty="0">
              <a:latin typeface="Helvetica" pitchFamily="34" charset="0"/>
            </a:endParaRPr>
          </a:p>
          <a:p>
            <a:endParaRPr lang="en-GB" sz="1800" b="0" dirty="0">
              <a:latin typeface="Helvetica" pitchFamily="34" charset="0"/>
            </a:endParaRPr>
          </a:p>
          <a:p>
            <a:r>
              <a:rPr lang="en-GB" sz="1800" dirty="0">
                <a:latin typeface="Helvetica" pitchFamily="34" charset="0"/>
              </a:rPr>
              <a:t>Large prey populations exceed the unstable equilibrium point</a:t>
            </a:r>
          </a:p>
          <a:p>
            <a:r>
              <a:rPr lang="en-GB" sz="1800" dirty="0">
                <a:latin typeface="Helvetica" pitchFamily="34" charset="0"/>
              </a:rPr>
              <a:t>resulting in outbreaks</a:t>
            </a:r>
            <a:endParaRPr lang="en-GB" b="0" dirty="0">
              <a:latin typeface="Helvetica" pitchFamily="34" charset="0"/>
            </a:endParaRPr>
          </a:p>
        </p:txBody>
      </p:sp>
      <p:sp>
        <p:nvSpPr>
          <p:cNvPr id="64517" name="Line 5"/>
          <p:cNvSpPr>
            <a:spLocks noChangeShapeType="1"/>
          </p:cNvSpPr>
          <p:nvPr/>
        </p:nvSpPr>
        <p:spPr bwMode="auto">
          <a:xfrm>
            <a:off x="3368675" y="2450068"/>
            <a:ext cx="1587" cy="2365375"/>
          </a:xfrm>
          <a:prstGeom prst="line">
            <a:avLst/>
          </a:prstGeom>
          <a:noFill/>
          <a:ln w="38100">
            <a:solidFill>
              <a:schemeClr val="tx1"/>
            </a:solidFill>
            <a:round/>
            <a:headEnd/>
            <a:tailEnd/>
          </a:ln>
        </p:spPr>
        <p:txBody>
          <a:bodyPr/>
          <a:lstStyle/>
          <a:p>
            <a:endParaRPr lang="en-US"/>
          </a:p>
        </p:txBody>
      </p:sp>
      <p:sp>
        <p:nvSpPr>
          <p:cNvPr id="64520" name="Line 8"/>
          <p:cNvSpPr>
            <a:spLocks noChangeShapeType="1"/>
          </p:cNvSpPr>
          <p:nvPr/>
        </p:nvSpPr>
        <p:spPr bwMode="auto">
          <a:xfrm>
            <a:off x="3368675" y="4223306"/>
            <a:ext cx="3260725" cy="1587"/>
          </a:xfrm>
          <a:prstGeom prst="line">
            <a:avLst/>
          </a:prstGeom>
          <a:noFill/>
          <a:ln w="38100">
            <a:solidFill>
              <a:schemeClr val="tx1"/>
            </a:solidFill>
            <a:prstDash val="sysDot"/>
            <a:round/>
            <a:headEnd/>
            <a:tailEnd/>
          </a:ln>
        </p:spPr>
        <p:txBody>
          <a:bodyPr/>
          <a:lstStyle/>
          <a:p>
            <a:endParaRPr lang="en-US"/>
          </a:p>
        </p:txBody>
      </p:sp>
      <p:sp>
        <p:nvSpPr>
          <p:cNvPr id="64521" name="Line 9"/>
          <p:cNvSpPr>
            <a:spLocks noChangeShapeType="1"/>
          </p:cNvSpPr>
          <p:nvPr/>
        </p:nvSpPr>
        <p:spPr bwMode="auto">
          <a:xfrm flipV="1">
            <a:off x="3368675" y="4223306"/>
            <a:ext cx="1587" cy="49212"/>
          </a:xfrm>
          <a:prstGeom prst="line">
            <a:avLst/>
          </a:prstGeom>
          <a:noFill/>
          <a:ln w="38100">
            <a:solidFill>
              <a:schemeClr val="tx1"/>
            </a:solidFill>
            <a:round/>
            <a:headEnd/>
            <a:tailEnd/>
          </a:ln>
        </p:spPr>
        <p:txBody>
          <a:bodyPr/>
          <a:lstStyle/>
          <a:p>
            <a:endParaRPr lang="en-US"/>
          </a:p>
        </p:txBody>
      </p:sp>
      <p:sp>
        <p:nvSpPr>
          <p:cNvPr id="64523" name="Line 11"/>
          <p:cNvSpPr>
            <a:spLocks noChangeShapeType="1"/>
          </p:cNvSpPr>
          <p:nvPr/>
        </p:nvSpPr>
        <p:spPr bwMode="auto">
          <a:xfrm flipV="1">
            <a:off x="3471862" y="4702731"/>
            <a:ext cx="3175" cy="112712"/>
          </a:xfrm>
          <a:prstGeom prst="line">
            <a:avLst/>
          </a:prstGeom>
          <a:noFill/>
          <a:ln w="19050">
            <a:solidFill>
              <a:schemeClr val="tx1"/>
            </a:solidFill>
            <a:round/>
            <a:headEnd/>
            <a:tailEnd/>
          </a:ln>
        </p:spPr>
        <p:txBody>
          <a:bodyPr/>
          <a:lstStyle/>
          <a:p>
            <a:endParaRPr lang="en-US"/>
          </a:p>
        </p:txBody>
      </p:sp>
      <p:sp>
        <p:nvSpPr>
          <p:cNvPr id="64524" name="Line 12"/>
          <p:cNvSpPr>
            <a:spLocks noChangeShapeType="1"/>
          </p:cNvSpPr>
          <p:nvPr/>
        </p:nvSpPr>
        <p:spPr bwMode="auto">
          <a:xfrm flipV="1">
            <a:off x="3475037" y="4035981"/>
            <a:ext cx="57150" cy="666750"/>
          </a:xfrm>
          <a:prstGeom prst="line">
            <a:avLst/>
          </a:prstGeom>
          <a:noFill/>
          <a:ln w="19050">
            <a:solidFill>
              <a:schemeClr val="tx1"/>
            </a:solidFill>
            <a:round/>
            <a:headEnd/>
            <a:tailEnd/>
          </a:ln>
        </p:spPr>
        <p:txBody>
          <a:bodyPr/>
          <a:lstStyle/>
          <a:p>
            <a:endParaRPr lang="en-US"/>
          </a:p>
        </p:txBody>
      </p:sp>
      <p:sp>
        <p:nvSpPr>
          <p:cNvPr id="64525" name="Line 13"/>
          <p:cNvSpPr>
            <a:spLocks noChangeShapeType="1"/>
          </p:cNvSpPr>
          <p:nvPr/>
        </p:nvSpPr>
        <p:spPr bwMode="auto">
          <a:xfrm flipV="1">
            <a:off x="3532187" y="3723243"/>
            <a:ext cx="55563" cy="312738"/>
          </a:xfrm>
          <a:prstGeom prst="line">
            <a:avLst/>
          </a:prstGeom>
          <a:noFill/>
          <a:ln w="19050">
            <a:solidFill>
              <a:schemeClr val="tx1"/>
            </a:solidFill>
            <a:round/>
            <a:headEnd/>
            <a:tailEnd/>
          </a:ln>
        </p:spPr>
        <p:txBody>
          <a:bodyPr/>
          <a:lstStyle/>
          <a:p>
            <a:endParaRPr lang="en-US"/>
          </a:p>
        </p:txBody>
      </p:sp>
      <p:sp>
        <p:nvSpPr>
          <p:cNvPr id="64526" name="Line 14"/>
          <p:cNvSpPr>
            <a:spLocks noChangeShapeType="1"/>
          </p:cNvSpPr>
          <p:nvPr/>
        </p:nvSpPr>
        <p:spPr bwMode="auto">
          <a:xfrm flipV="1">
            <a:off x="3587750" y="3548618"/>
            <a:ext cx="55562" cy="174625"/>
          </a:xfrm>
          <a:prstGeom prst="line">
            <a:avLst/>
          </a:prstGeom>
          <a:noFill/>
          <a:ln w="19050">
            <a:solidFill>
              <a:schemeClr val="tx1"/>
            </a:solidFill>
            <a:round/>
            <a:headEnd/>
            <a:tailEnd/>
          </a:ln>
        </p:spPr>
        <p:txBody>
          <a:bodyPr/>
          <a:lstStyle/>
          <a:p>
            <a:endParaRPr lang="en-US"/>
          </a:p>
        </p:txBody>
      </p:sp>
      <p:sp>
        <p:nvSpPr>
          <p:cNvPr id="64527" name="Line 15"/>
          <p:cNvSpPr>
            <a:spLocks noChangeShapeType="1"/>
          </p:cNvSpPr>
          <p:nvPr/>
        </p:nvSpPr>
        <p:spPr bwMode="auto">
          <a:xfrm flipV="1">
            <a:off x="3643312" y="3448606"/>
            <a:ext cx="50800" cy="100012"/>
          </a:xfrm>
          <a:prstGeom prst="line">
            <a:avLst/>
          </a:prstGeom>
          <a:noFill/>
          <a:ln w="19050">
            <a:solidFill>
              <a:schemeClr val="tx1"/>
            </a:solidFill>
            <a:round/>
            <a:headEnd/>
            <a:tailEnd/>
          </a:ln>
        </p:spPr>
        <p:txBody>
          <a:bodyPr/>
          <a:lstStyle/>
          <a:p>
            <a:endParaRPr lang="en-US"/>
          </a:p>
        </p:txBody>
      </p:sp>
      <p:sp>
        <p:nvSpPr>
          <p:cNvPr id="64528" name="Line 16"/>
          <p:cNvSpPr>
            <a:spLocks noChangeShapeType="1"/>
          </p:cNvSpPr>
          <p:nvPr/>
        </p:nvSpPr>
        <p:spPr bwMode="auto">
          <a:xfrm flipV="1">
            <a:off x="3694112" y="3393043"/>
            <a:ext cx="55563" cy="55563"/>
          </a:xfrm>
          <a:prstGeom prst="line">
            <a:avLst/>
          </a:prstGeom>
          <a:noFill/>
          <a:ln w="19050">
            <a:solidFill>
              <a:schemeClr val="tx1"/>
            </a:solidFill>
            <a:round/>
            <a:headEnd/>
            <a:tailEnd/>
          </a:ln>
        </p:spPr>
        <p:txBody>
          <a:bodyPr/>
          <a:lstStyle/>
          <a:p>
            <a:endParaRPr lang="en-US"/>
          </a:p>
        </p:txBody>
      </p:sp>
      <p:sp>
        <p:nvSpPr>
          <p:cNvPr id="64529" name="Line 17"/>
          <p:cNvSpPr>
            <a:spLocks noChangeShapeType="1"/>
          </p:cNvSpPr>
          <p:nvPr/>
        </p:nvSpPr>
        <p:spPr bwMode="auto">
          <a:xfrm flipV="1">
            <a:off x="3749675" y="3354943"/>
            <a:ext cx="57150" cy="38100"/>
          </a:xfrm>
          <a:prstGeom prst="line">
            <a:avLst/>
          </a:prstGeom>
          <a:noFill/>
          <a:ln w="19050">
            <a:solidFill>
              <a:schemeClr val="tx1"/>
            </a:solidFill>
            <a:round/>
            <a:headEnd/>
            <a:tailEnd/>
          </a:ln>
        </p:spPr>
        <p:txBody>
          <a:bodyPr/>
          <a:lstStyle/>
          <a:p>
            <a:endParaRPr lang="en-US"/>
          </a:p>
        </p:txBody>
      </p:sp>
      <p:sp>
        <p:nvSpPr>
          <p:cNvPr id="64530" name="Line 18"/>
          <p:cNvSpPr>
            <a:spLocks noChangeShapeType="1"/>
          </p:cNvSpPr>
          <p:nvPr/>
        </p:nvSpPr>
        <p:spPr bwMode="auto">
          <a:xfrm flipV="1">
            <a:off x="3806825" y="3337481"/>
            <a:ext cx="49212" cy="17462"/>
          </a:xfrm>
          <a:prstGeom prst="line">
            <a:avLst/>
          </a:prstGeom>
          <a:noFill/>
          <a:ln w="19050">
            <a:solidFill>
              <a:schemeClr val="tx1"/>
            </a:solidFill>
            <a:round/>
            <a:headEnd/>
            <a:tailEnd/>
          </a:ln>
        </p:spPr>
        <p:txBody>
          <a:bodyPr/>
          <a:lstStyle/>
          <a:p>
            <a:endParaRPr lang="en-US"/>
          </a:p>
        </p:txBody>
      </p:sp>
      <p:sp>
        <p:nvSpPr>
          <p:cNvPr id="64531" name="Line 19"/>
          <p:cNvSpPr>
            <a:spLocks noChangeShapeType="1"/>
          </p:cNvSpPr>
          <p:nvPr/>
        </p:nvSpPr>
        <p:spPr bwMode="auto">
          <a:xfrm>
            <a:off x="3856037" y="3337481"/>
            <a:ext cx="57150" cy="1587"/>
          </a:xfrm>
          <a:prstGeom prst="line">
            <a:avLst/>
          </a:prstGeom>
          <a:noFill/>
          <a:ln w="19050">
            <a:solidFill>
              <a:schemeClr val="tx1"/>
            </a:solidFill>
            <a:round/>
            <a:headEnd/>
            <a:tailEnd/>
          </a:ln>
        </p:spPr>
        <p:txBody>
          <a:bodyPr/>
          <a:lstStyle/>
          <a:p>
            <a:endParaRPr lang="en-US"/>
          </a:p>
        </p:txBody>
      </p:sp>
      <p:sp>
        <p:nvSpPr>
          <p:cNvPr id="64532" name="Line 20"/>
          <p:cNvSpPr>
            <a:spLocks noChangeShapeType="1"/>
          </p:cNvSpPr>
          <p:nvPr/>
        </p:nvSpPr>
        <p:spPr bwMode="auto">
          <a:xfrm>
            <a:off x="3913187" y="3337481"/>
            <a:ext cx="55563" cy="1587"/>
          </a:xfrm>
          <a:prstGeom prst="line">
            <a:avLst/>
          </a:prstGeom>
          <a:noFill/>
          <a:ln w="19050">
            <a:solidFill>
              <a:schemeClr val="tx1"/>
            </a:solidFill>
            <a:round/>
            <a:headEnd/>
            <a:tailEnd/>
          </a:ln>
        </p:spPr>
        <p:txBody>
          <a:bodyPr/>
          <a:lstStyle/>
          <a:p>
            <a:endParaRPr lang="en-US"/>
          </a:p>
        </p:txBody>
      </p:sp>
      <p:sp>
        <p:nvSpPr>
          <p:cNvPr id="64533" name="Line 21"/>
          <p:cNvSpPr>
            <a:spLocks noChangeShapeType="1"/>
          </p:cNvSpPr>
          <p:nvPr/>
        </p:nvSpPr>
        <p:spPr bwMode="auto">
          <a:xfrm>
            <a:off x="3968750" y="3337481"/>
            <a:ext cx="50800" cy="11112"/>
          </a:xfrm>
          <a:prstGeom prst="line">
            <a:avLst/>
          </a:prstGeom>
          <a:noFill/>
          <a:ln w="19050">
            <a:solidFill>
              <a:schemeClr val="tx1"/>
            </a:solidFill>
            <a:round/>
            <a:headEnd/>
            <a:tailEnd/>
          </a:ln>
        </p:spPr>
        <p:txBody>
          <a:bodyPr/>
          <a:lstStyle/>
          <a:p>
            <a:endParaRPr lang="en-US"/>
          </a:p>
        </p:txBody>
      </p:sp>
      <p:sp>
        <p:nvSpPr>
          <p:cNvPr id="64534" name="Line 22"/>
          <p:cNvSpPr>
            <a:spLocks noChangeShapeType="1"/>
          </p:cNvSpPr>
          <p:nvPr/>
        </p:nvSpPr>
        <p:spPr bwMode="auto">
          <a:xfrm>
            <a:off x="4019550" y="3348593"/>
            <a:ext cx="55562" cy="19050"/>
          </a:xfrm>
          <a:prstGeom prst="line">
            <a:avLst/>
          </a:prstGeom>
          <a:noFill/>
          <a:ln w="19050">
            <a:solidFill>
              <a:schemeClr val="tx1"/>
            </a:solidFill>
            <a:round/>
            <a:headEnd/>
            <a:tailEnd/>
          </a:ln>
        </p:spPr>
        <p:txBody>
          <a:bodyPr/>
          <a:lstStyle/>
          <a:p>
            <a:endParaRPr lang="en-US"/>
          </a:p>
        </p:txBody>
      </p:sp>
      <p:sp>
        <p:nvSpPr>
          <p:cNvPr id="64535" name="Line 23"/>
          <p:cNvSpPr>
            <a:spLocks noChangeShapeType="1"/>
          </p:cNvSpPr>
          <p:nvPr/>
        </p:nvSpPr>
        <p:spPr bwMode="auto">
          <a:xfrm>
            <a:off x="4075112" y="3367643"/>
            <a:ext cx="55563" cy="19050"/>
          </a:xfrm>
          <a:prstGeom prst="line">
            <a:avLst/>
          </a:prstGeom>
          <a:noFill/>
          <a:ln w="19050">
            <a:solidFill>
              <a:schemeClr val="tx1"/>
            </a:solidFill>
            <a:round/>
            <a:headEnd/>
            <a:tailEnd/>
          </a:ln>
        </p:spPr>
        <p:txBody>
          <a:bodyPr/>
          <a:lstStyle/>
          <a:p>
            <a:endParaRPr lang="en-US"/>
          </a:p>
        </p:txBody>
      </p:sp>
      <p:sp>
        <p:nvSpPr>
          <p:cNvPr id="64545" name="Line 33"/>
          <p:cNvSpPr>
            <a:spLocks noChangeShapeType="1"/>
          </p:cNvSpPr>
          <p:nvPr/>
        </p:nvSpPr>
        <p:spPr bwMode="auto">
          <a:xfrm>
            <a:off x="4618037" y="3661331"/>
            <a:ext cx="57150" cy="36512"/>
          </a:xfrm>
          <a:prstGeom prst="line">
            <a:avLst/>
          </a:prstGeom>
          <a:noFill/>
          <a:ln w="19050">
            <a:solidFill>
              <a:schemeClr val="tx1"/>
            </a:solidFill>
            <a:round/>
            <a:headEnd/>
            <a:tailEnd/>
          </a:ln>
        </p:spPr>
        <p:txBody>
          <a:bodyPr/>
          <a:lstStyle/>
          <a:p>
            <a:endParaRPr lang="en-US"/>
          </a:p>
        </p:txBody>
      </p:sp>
      <p:sp>
        <p:nvSpPr>
          <p:cNvPr id="64546" name="Line 34"/>
          <p:cNvSpPr>
            <a:spLocks noChangeShapeType="1"/>
          </p:cNvSpPr>
          <p:nvPr/>
        </p:nvSpPr>
        <p:spPr bwMode="auto">
          <a:xfrm>
            <a:off x="4675187" y="3697843"/>
            <a:ext cx="49213" cy="38100"/>
          </a:xfrm>
          <a:prstGeom prst="line">
            <a:avLst/>
          </a:prstGeom>
          <a:noFill/>
          <a:ln w="19050">
            <a:solidFill>
              <a:schemeClr val="tx1"/>
            </a:solidFill>
            <a:round/>
            <a:headEnd/>
            <a:tailEnd/>
          </a:ln>
        </p:spPr>
        <p:txBody>
          <a:bodyPr/>
          <a:lstStyle/>
          <a:p>
            <a:endParaRPr lang="en-US"/>
          </a:p>
        </p:txBody>
      </p:sp>
      <p:sp>
        <p:nvSpPr>
          <p:cNvPr id="64547" name="Line 35"/>
          <p:cNvSpPr>
            <a:spLocks noChangeShapeType="1"/>
          </p:cNvSpPr>
          <p:nvPr/>
        </p:nvSpPr>
        <p:spPr bwMode="auto">
          <a:xfrm>
            <a:off x="4724400" y="3735943"/>
            <a:ext cx="57150" cy="38100"/>
          </a:xfrm>
          <a:prstGeom prst="line">
            <a:avLst/>
          </a:prstGeom>
          <a:noFill/>
          <a:ln w="19050">
            <a:solidFill>
              <a:schemeClr val="tx1"/>
            </a:solidFill>
            <a:round/>
            <a:headEnd/>
            <a:tailEnd/>
          </a:ln>
        </p:spPr>
        <p:txBody>
          <a:bodyPr/>
          <a:lstStyle/>
          <a:p>
            <a:endParaRPr lang="en-US"/>
          </a:p>
        </p:txBody>
      </p:sp>
      <p:sp>
        <p:nvSpPr>
          <p:cNvPr id="64548" name="Line 36"/>
          <p:cNvSpPr>
            <a:spLocks noChangeShapeType="1"/>
          </p:cNvSpPr>
          <p:nvPr/>
        </p:nvSpPr>
        <p:spPr bwMode="auto">
          <a:xfrm>
            <a:off x="4781550" y="3774043"/>
            <a:ext cx="55562" cy="36513"/>
          </a:xfrm>
          <a:prstGeom prst="line">
            <a:avLst/>
          </a:prstGeom>
          <a:noFill/>
          <a:ln w="19050">
            <a:solidFill>
              <a:schemeClr val="tx1"/>
            </a:solidFill>
            <a:round/>
            <a:headEnd/>
            <a:tailEnd/>
          </a:ln>
        </p:spPr>
        <p:txBody>
          <a:bodyPr/>
          <a:lstStyle/>
          <a:p>
            <a:endParaRPr lang="en-US"/>
          </a:p>
        </p:txBody>
      </p:sp>
      <p:sp>
        <p:nvSpPr>
          <p:cNvPr id="64549" name="Line 37"/>
          <p:cNvSpPr>
            <a:spLocks noChangeShapeType="1"/>
          </p:cNvSpPr>
          <p:nvPr/>
        </p:nvSpPr>
        <p:spPr bwMode="auto">
          <a:xfrm>
            <a:off x="4837112" y="3810556"/>
            <a:ext cx="55563" cy="38100"/>
          </a:xfrm>
          <a:prstGeom prst="line">
            <a:avLst/>
          </a:prstGeom>
          <a:noFill/>
          <a:ln w="19050">
            <a:solidFill>
              <a:schemeClr val="tx1"/>
            </a:solidFill>
            <a:round/>
            <a:headEnd/>
            <a:tailEnd/>
          </a:ln>
        </p:spPr>
        <p:txBody>
          <a:bodyPr/>
          <a:lstStyle/>
          <a:p>
            <a:endParaRPr lang="en-US"/>
          </a:p>
        </p:txBody>
      </p:sp>
      <p:sp>
        <p:nvSpPr>
          <p:cNvPr id="64550" name="Line 38"/>
          <p:cNvSpPr>
            <a:spLocks noChangeShapeType="1"/>
          </p:cNvSpPr>
          <p:nvPr/>
        </p:nvSpPr>
        <p:spPr bwMode="auto">
          <a:xfrm>
            <a:off x="4892675" y="3848656"/>
            <a:ext cx="50800" cy="42862"/>
          </a:xfrm>
          <a:prstGeom prst="line">
            <a:avLst/>
          </a:prstGeom>
          <a:noFill/>
          <a:ln w="19050">
            <a:solidFill>
              <a:schemeClr val="tx1"/>
            </a:solidFill>
            <a:round/>
            <a:headEnd/>
            <a:tailEnd/>
          </a:ln>
        </p:spPr>
        <p:txBody>
          <a:bodyPr/>
          <a:lstStyle/>
          <a:p>
            <a:endParaRPr lang="en-US"/>
          </a:p>
        </p:txBody>
      </p:sp>
      <p:sp>
        <p:nvSpPr>
          <p:cNvPr id="64551" name="Line 39"/>
          <p:cNvSpPr>
            <a:spLocks noChangeShapeType="1"/>
          </p:cNvSpPr>
          <p:nvPr/>
        </p:nvSpPr>
        <p:spPr bwMode="auto">
          <a:xfrm>
            <a:off x="4943475" y="3891518"/>
            <a:ext cx="55562" cy="38100"/>
          </a:xfrm>
          <a:prstGeom prst="line">
            <a:avLst/>
          </a:prstGeom>
          <a:noFill/>
          <a:ln w="19050">
            <a:solidFill>
              <a:schemeClr val="tx1"/>
            </a:solidFill>
            <a:round/>
            <a:headEnd/>
            <a:tailEnd/>
          </a:ln>
        </p:spPr>
        <p:txBody>
          <a:bodyPr/>
          <a:lstStyle/>
          <a:p>
            <a:endParaRPr lang="en-US"/>
          </a:p>
        </p:txBody>
      </p:sp>
      <p:sp>
        <p:nvSpPr>
          <p:cNvPr id="64552" name="Line 40"/>
          <p:cNvSpPr>
            <a:spLocks noChangeShapeType="1"/>
          </p:cNvSpPr>
          <p:nvPr/>
        </p:nvSpPr>
        <p:spPr bwMode="auto">
          <a:xfrm>
            <a:off x="4999037" y="3929618"/>
            <a:ext cx="57150" cy="36513"/>
          </a:xfrm>
          <a:prstGeom prst="line">
            <a:avLst/>
          </a:prstGeom>
          <a:noFill/>
          <a:ln w="19050">
            <a:solidFill>
              <a:schemeClr val="tx1"/>
            </a:solidFill>
            <a:round/>
            <a:headEnd/>
            <a:tailEnd/>
          </a:ln>
        </p:spPr>
        <p:txBody>
          <a:bodyPr/>
          <a:lstStyle/>
          <a:p>
            <a:endParaRPr lang="en-US"/>
          </a:p>
        </p:txBody>
      </p:sp>
      <p:sp>
        <p:nvSpPr>
          <p:cNvPr id="64553" name="Line 41"/>
          <p:cNvSpPr>
            <a:spLocks noChangeShapeType="1"/>
          </p:cNvSpPr>
          <p:nvPr/>
        </p:nvSpPr>
        <p:spPr bwMode="auto">
          <a:xfrm>
            <a:off x="5056187" y="3966131"/>
            <a:ext cx="49213" cy="44450"/>
          </a:xfrm>
          <a:prstGeom prst="line">
            <a:avLst/>
          </a:prstGeom>
          <a:noFill/>
          <a:ln w="19050">
            <a:solidFill>
              <a:schemeClr val="tx1"/>
            </a:solidFill>
            <a:round/>
            <a:headEnd/>
            <a:tailEnd/>
          </a:ln>
        </p:spPr>
        <p:txBody>
          <a:bodyPr/>
          <a:lstStyle/>
          <a:p>
            <a:endParaRPr lang="en-US"/>
          </a:p>
        </p:txBody>
      </p:sp>
      <p:sp>
        <p:nvSpPr>
          <p:cNvPr id="64554" name="Line 42"/>
          <p:cNvSpPr>
            <a:spLocks noChangeShapeType="1"/>
          </p:cNvSpPr>
          <p:nvPr/>
        </p:nvSpPr>
        <p:spPr bwMode="auto">
          <a:xfrm>
            <a:off x="5105400" y="4010581"/>
            <a:ext cx="57150" cy="38100"/>
          </a:xfrm>
          <a:prstGeom prst="line">
            <a:avLst/>
          </a:prstGeom>
          <a:noFill/>
          <a:ln w="19050">
            <a:solidFill>
              <a:schemeClr val="tx1"/>
            </a:solidFill>
            <a:round/>
            <a:headEnd/>
            <a:tailEnd/>
          </a:ln>
        </p:spPr>
        <p:txBody>
          <a:bodyPr/>
          <a:lstStyle/>
          <a:p>
            <a:endParaRPr lang="en-US"/>
          </a:p>
        </p:txBody>
      </p:sp>
      <p:sp>
        <p:nvSpPr>
          <p:cNvPr id="64555" name="Line 43"/>
          <p:cNvSpPr>
            <a:spLocks noChangeShapeType="1"/>
          </p:cNvSpPr>
          <p:nvPr/>
        </p:nvSpPr>
        <p:spPr bwMode="auto">
          <a:xfrm>
            <a:off x="5162550" y="4048681"/>
            <a:ext cx="55562" cy="36512"/>
          </a:xfrm>
          <a:prstGeom prst="line">
            <a:avLst/>
          </a:prstGeom>
          <a:noFill/>
          <a:ln w="19050">
            <a:solidFill>
              <a:schemeClr val="tx1"/>
            </a:solidFill>
            <a:round/>
            <a:headEnd/>
            <a:tailEnd/>
          </a:ln>
        </p:spPr>
        <p:txBody>
          <a:bodyPr/>
          <a:lstStyle/>
          <a:p>
            <a:endParaRPr lang="en-US"/>
          </a:p>
        </p:txBody>
      </p:sp>
      <p:sp>
        <p:nvSpPr>
          <p:cNvPr id="64556" name="Line 44"/>
          <p:cNvSpPr>
            <a:spLocks noChangeShapeType="1"/>
          </p:cNvSpPr>
          <p:nvPr/>
        </p:nvSpPr>
        <p:spPr bwMode="auto">
          <a:xfrm>
            <a:off x="5218112" y="4085193"/>
            <a:ext cx="55563" cy="44450"/>
          </a:xfrm>
          <a:prstGeom prst="line">
            <a:avLst/>
          </a:prstGeom>
          <a:noFill/>
          <a:ln w="19050">
            <a:solidFill>
              <a:schemeClr val="tx1"/>
            </a:solidFill>
            <a:round/>
            <a:headEnd/>
            <a:tailEnd/>
          </a:ln>
        </p:spPr>
        <p:txBody>
          <a:bodyPr/>
          <a:lstStyle/>
          <a:p>
            <a:endParaRPr lang="en-US"/>
          </a:p>
        </p:txBody>
      </p:sp>
      <p:sp>
        <p:nvSpPr>
          <p:cNvPr id="64557" name="Line 45"/>
          <p:cNvSpPr>
            <a:spLocks noChangeShapeType="1"/>
          </p:cNvSpPr>
          <p:nvPr/>
        </p:nvSpPr>
        <p:spPr bwMode="auto">
          <a:xfrm>
            <a:off x="5273675" y="4129643"/>
            <a:ext cx="50800" cy="42863"/>
          </a:xfrm>
          <a:prstGeom prst="line">
            <a:avLst/>
          </a:prstGeom>
          <a:noFill/>
          <a:ln w="19050">
            <a:solidFill>
              <a:schemeClr val="tx1"/>
            </a:solidFill>
            <a:round/>
            <a:headEnd/>
            <a:tailEnd/>
          </a:ln>
        </p:spPr>
        <p:txBody>
          <a:bodyPr/>
          <a:lstStyle/>
          <a:p>
            <a:endParaRPr lang="en-US"/>
          </a:p>
        </p:txBody>
      </p:sp>
      <p:sp>
        <p:nvSpPr>
          <p:cNvPr id="64558" name="Line 46"/>
          <p:cNvSpPr>
            <a:spLocks noChangeShapeType="1"/>
          </p:cNvSpPr>
          <p:nvPr/>
        </p:nvSpPr>
        <p:spPr bwMode="auto">
          <a:xfrm>
            <a:off x="5324475" y="4172506"/>
            <a:ext cx="55562" cy="38100"/>
          </a:xfrm>
          <a:prstGeom prst="line">
            <a:avLst/>
          </a:prstGeom>
          <a:noFill/>
          <a:ln w="19050">
            <a:solidFill>
              <a:schemeClr val="tx1"/>
            </a:solidFill>
            <a:round/>
            <a:headEnd/>
            <a:tailEnd/>
          </a:ln>
        </p:spPr>
        <p:txBody>
          <a:bodyPr/>
          <a:lstStyle/>
          <a:p>
            <a:endParaRPr lang="en-US"/>
          </a:p>
        </p:txBody>
      </p:sp>
      <p:sp>
        <p:nvSpPr>
          <p:cNvPr id="64559" name="Line 47"/>
          <p:cNvSpPr>
            <a:spLocks noChangeShapeType="1"/>
          </p:cNvSpPr>
          <p:nvPr/>
        </p:nvSpPr>
        <p:spPr bwMode="auto">
          <a:xfrm>
            <a:off x="5380037" y="4210606"/>
            <a:ext cx="57150" cy="42862"/>
          </a:xfrm>
          <a:prstGeom prst="line">
            <a:avLst/>
          </a:prstGeom>
          <a:noFill/>
          <a:ln w="19050">
            <a:solidFill>
              <a:schemeClr val="tx1"/>
            </a:solidFill>
            <a:round/>
            <a:headEnd/>
            <a:tailEnd/>
          </a:ln>
        </p:spPr>
        <p:txBody>
          <a:bodyPr/>
          <a:lstStyle/>
          <a:p>
            <a:endParaRPr lang="en-US"/>
          </a:p>
        </p:txBody>
      </p:sp>
      <p:sp>
        <p:nvSpPr>
          <p:cNvPr id="64560" name="Line 48"/>
          <p:cNvSpPr>
            <a:spLocks noChangeShapeType="1"/>
          </p:cNvSpPr>
          <p:nvPr/>
        </p:nvSpPr>
        <p:spPr bwMode="auto">
          <a:xfrm>
            <a:off x="5437187" y="4253468"/>
            <a:ext cx="49213" cy="38100"/>
          </a:xfrm>
          <a:prstGeom prst="line">
            <a:avLst/>
          </a:prstGeom>
          <a:noFill/>
          <a:ln w="19050">
            <a:solidFill>
              <a:schemeClr val="tx1"/>
            </a:solidFill>
            <a:round/>
            <a:headEnd/>
            <a:tailEnd/>
          </a:ln>
        </p:spPr>
        <p:txBody>
          <a:bodyPr/>
          <a:lstStyle/>
          <a:p>
            <a:endParaRPr lang="en-US"/>
          </a:p>
        </p:txBody>
      </p:sp>
      <p:sp>
        <p:nvSpPr>
          <p:cNvPr id="64561" name="Line 49"/>
          <p:cNvSpPr>
            <a:spLocks noChangeShapeType="1"/>
          </p:cNvSpPr>
          <p:nvPr/>
        </p:nvSpPr>
        <p:spPr bwMode="auto">
          <a:xfrm>
            <a:off x="5486400" y="4291568"/>
            <a:ext cx="57150" cy="42863"/>
          </a:xfrm>
          <a:prstGeom prst="line">
            <a:avLst/>
          </a:prstGeom>
          <a:noFill/>
          <a:ln w="19050">
            <a:solidFill>
              <a:schemeClr val="tx1"/>
            </a:solidFill>
            <a:round/>
            <a:headEnd/>
            <a:tailEnd/>
          </a:ln>
        </p:spPr>
        <p:txBody>
          <a:bodyPr/>
          <a:lstStyle/>
          <a:p>
            <a:endParaRPr lang="en-US"/>
          </a:p>
        </p:txBody>
      </p:sp>
      <p:sp>
        <p:nvSpPr>
          <p:cNvPr id="64562" name="Line 50"/>
          <p:cNvSpPr>
            <a:spLocks noChangeShapeType="1"/>
          </p:cNvSpPr>
          <p:nvPr/>
        </p:nvSpPr>
        <p:spPr bwMode="auto">
          <a:xfrm>
            <a:off x="5543550" y="4334431"/>
            <a:ext cx="55562" cy="44450"/>
          </a:xfrm>
          <a:prstGeom prst="line">
            <a:avLst/>
          </a:prstGeom>
          <a:noFill/>
          <a:ln w="19050">
            <a:solidFill>
              <a:schemeClr val="tx1"/>
            </a:solidFill>
            <a:round/>
            <a:headEnd/>
            <a:tailEnd/>
          </a:ln>
        </p:spPr>
        <p:txBody>
          <a:bodyPr/>
          <a:lstStyle/>
          <a:p>
            <a:endParaRPr lang="en-US"/>
          </a:p>
        </p:txBody>
      </p:sp>
      <p:sp>
        <p:nvSpPr>
          <p:cNvPr id="64563" name="Line 51"/>
          <p:cNvSpPr>
            <a:spLocks noChangeShapeType="1"/>
          </p:cNvSpPr>
          <p:nvPr/>
        </p:nvSpPr>
        <p:spPr bwMode="auto">
          <a:xfrm>
            <a:off x="5599112" y="4378881"/>
            <a:ext cx="49213" cy="36512"/>
          </a:xfrm>
          <a:prstGeom prst="line">
            <a:avLst/>
          </a:prstGeom>
          <a:noFill/>
          <a:ln w="19050">
            <a:solidFill>
              <a:schemeClr val="tx1"/>
            </a:solidFill>
            <a:round/>
            <a:headEnd/>
            <a:tailEnd/>
          </a:ln>
        </p:spPr>
        <p:txBody>
          <a:bodyPr/>
          <a:lstStyle/>
          <a:p>
            <a:endParaRPr lang="en-US"/>
          </a:p>
        </p:txBody>
      </p:sp>
      <p:sp>
        <p:nvSpPr>
          <p:cNvPr id="64564" name="Line 52"/>
          <p:cNvSpPr>
            <a:spLocks noChangeShapeType="1"/>
          </p:cNvSpPr>
          <p:nvPr/>
        </p:nvSpPr>
        <p:spPr bwMode="auto">
          <a:xfrm>
            <a:off x="5648325" y="4415393"/>
            <a:ext cx="57150" cy="44450"/>
          </a:xfrm>
          <a:prstGeom prst="line">
            <a:avLst/>
          </a:prstGeom>
          <a:noFill/>
          <a:ln w="19050">
            <a:solidFill>
              <a:schemeClr val="tx1"/>
            </a:solidFill>
            <a:round/>
            <a:headEnd/>
            <a:tailEnd/>
          </a:ln>
        </p:spPr>
        <p:txBody>
          <a:bodyPr/>
          <a:lstStyle/>
          <a:p>
            <a:endParaRPr lang="en-US"/>
          </a:p>
        </p:txBody>
      </p:sp>
      <p:sp>
        <p:nvSpPr>
          <p:cNvPr id="64565" name="Line 53"/>
          <p:cNvSpPr>
            <a:spLocks noChangeShapeType="1"/>
          </p:cNvSpPr>
          <p:nvPr/>
        </p:nvSpPr>
        <p:spPr bwMode="auto">
          <a:xfrm>
            <a:off x="5705475" y="4459843"/>
            <a:ext cx="55562" cy="42863"/>
          </a:xfrm>
          <a:prstGeom prst="line">
            <a:avLst/>
          </a:prstGeom>
          <a:noFill/>
          <a:ln w="19050">
            <a:solidFill>
              <a:schemeClr val="tx1"/>
            </a:solidFill>
            <a:round/>
            <a:headEnd/>
            <a:tailEnd/>
          </a:ln>
        </p:spPr>
        <p:txBody>
          <a:bodyPr/>
          <a:lstStyle/>
          <a:p>
            <a:endParaRPr lang="en-US"/>
          </a:p>
        </p:txBody>
      </p:sp>
      <p:sp>
        <p:nvSpPr>
          <p:cNvPr id="64566" name="Line 54"/>
          <p:cNvSpPr>
            <a:spLocks noChangeShapeType="1"/>
          </p:cNvSpPr>
          <p:nvPr/>
        </p:nvSpPr>
        <p:spPr bwMode="auto">
          <a:xfrm>
            <a:off x="5761037" y="4502706"/>
            <a:ext cx="50800" cy="44450"/>
          </a:xfrm>
          <a:prstGeom prst="line">
            <a:avLst/>
          </a:prstGeom>
          <a:noFill/>
          <a:ln w="19050">
            <a:solidFill>
              <a:schemeClr val="tx1"/>
            </a:solidFill>
            <a:round/>
            <a:headEnd/>
            <a:tailEnd/>
          </a:ln>
        </p:spPr>
        <p:txBody>
          <a:bodyPr/>
          <a:lstStyle/>
          <a:p>
            <a:endParaRPr lang="en-US"/>
          </a:p>
        </p:txBody>
      </p:sp>
      <p:sp>
        <p:nvSpPr>
          <p:cNvPr id="64567" name="Line 55"/>
          <p:cNvSpPr>
            <a:spLocks noChangeShapeType="1"/>
          </p:cNvSpPr>
          <p:nvPr/>
        </p:nvSpPr>
        <p:spPr bwMode="auto">
          <a:xfrm>
            <a:off x="5811837" y="4547156"/>
            <a:ext cx="55563" cy="38100"/>
          </a:xfrm>
          <a:prstGeom prst="line">
            <a:avLst/>
          </a:prstGeom>
          <a:noFill/>
          <a:ln w="19050">
            <a:solidFill>
              <a:schemeClr val="tx1"/>
            </a:solidFill>
            <a:round/>
            <a:headEnd/>
            <a:tailEnd/>
          </a:ln>
        </p:spPr>
        <p:txBody>
          <a:bodyPr/>
          <a:lstStyle/>
          <a:p>
            <a:endParaRPr lang="en-US"/>
          </a:p>
        </p:txBody>
      </p:sp>
      <p:sp>
        <p:nvSpPr>
          <p:cNvPr id="64568" name="Line 56"/>
          <p:cNvSpPr>
            <a:spLocks noChangeShapeType="1"/>
          </p:cNvSpPr>
          <p:nvPr/>
        </p:nvSpPr>
        <p:spPr bwMode="auto">
          <a:xfrm>
            <a:off x="5867400" y="4585256"/>
            <a:ext cx="57150" cy="42862"/>
          </a:xfrm>
          <a:prstGeom prst="line">
            <a:avLst/>
          </a:prstGeom>
          <a:noFill/>
          <a:ln w="19050">
            <a:solidFill>
              <a:schemeClr val="tx1"/>
            </a:solidFill>
            <a:round/>
            <a:headEnd/>
            <a:tailEnd/>
          </a:ln>
        </p:spPr>
        <p:txBody>
          <a:bodyPr/>
          <a:lstStyle/>
          <a:p>
            <a:endParaRPr lang="en-US"/>
          </a:p>
        </p:txBody>
      </p:sp>
      <p:sp>
        <p:nvSpPr>
          <p:cNvPr id="64569" name="Line 57"/>
          <p:cNvSpPr>
            <a:spLocks noChangeShapeType="1"/>
          </p:cNvSpPr>
          <p:nvPr/>
        </p:nvSpPr>
        <p:spPr bwMode="auto">
          <a:xfrm>
            <a:off x="5924550" y="4628118"/>
            <a:ext cx="55562" cy="44450"/>
          </a:xfrm>
          <a:prstGeom prst="line">
            <a:avLst/>
          </a:prstGeom>
          <a:noFill/>
          <a:ln w="19050">
            <a:solidFill>
              <a:schemeClr val="tx1"/>
            </a:solidFill>
            <a:round/>
            <a:headEnd/>
            <a:tailEnd/>
          </a:ln>
        </p:spPr>
        <p:txBody>
          <a:bodyPr/>
          <a:lstStyle/>
          <a:p>
            <a:endParaRPr lang="en-US"/>
          </a:p>
        </p:txBody>
      </p:sp>
      <p:sp>
        <p:nvSpPr>
          <p:cNvPr id="64570" name="Line 58"/>
          <p:cNvSpPr>
            <a:spLocks noChangeShapeType="1"/>
          </p:cNvSpPr>
          <p:nvPr/>
        </p:nvSpPr>
        <p:spPr bwMode="auto">
          <a:xfrm>
            <a:off x="5980112" y="4672568"/>
            <a:ext cx="49213" cy="42863"/>
          </a:xfrm>
          <a:prstGeom prst="line">
            <a:avLst/>
          </a:prstGeom>
          <a:noFill/>
          <a:ln w="19050">
            <a:solidFill>
              <a:schemeClr val="tx1"/>
            </a:solidFill>
            <a:round/>
            <a:headEnd/>
            <a:tailEnd/>
          </a:ln>
        </p:spPr>
        <p:txBody>
          <a:bodyPr/>
          <a:lstStyle/>
          <a:p>
            <a:endParaRPr lang="en-US"/>
          </a:p>
        </p:txBody>
      </p:sp>
      <p:sp>
        <p:nvSpPr>
          <p:cNvPr id="64571" name="Line 59"/>
          <p:cNvSpPr>
            <a:spLocks noChangeShapeType="1"/>
          </p:cNvSpPr>
          <p:nvPr/>
        </p:nvSpPr>
        <p:spPr bwMode="auto">
          <a:xfrm>
            <a:off x="6029325" y="4715431"/>
            <a:ext cx="57150" cy="44450"/>
          </a:xfrm>
          <a:prstGeom prst="line">
            <a:avLst/>
          </a:prstGeom>
          <a:noFill/>
          <a:ln w="19050">
            <a:solidFill>
              <a:schemeClr val="tx1"/>
            </a:solidFill>
            <a:round/>
            <a:headEnd/>
            <a:tailEnd/>
          </a:ln>
        </p:spPr>
        <p:txBody>
          <a:bodyPr/>
          <a:lstStyle/>
          <a:p>
            <a:endParaRPr lang="en-US"/>
          </a:p>
        </p:txBody>
      </p:sp>
      <p:sp>
        <p:nvSpPr>
          <p:cNvPr id="64572" name="Rectangle 60"/>
          <p:cNvSpPr>
            <a:spLocks noChangeArrowheads="1"/>
          </p:cNvSpPr>
          <p:nvPr/>
        </p:nvSpPr>
        <p:spPr bwMode="auto">
          <a:xfrm>
            <a:off x="3062287" y="4091543"/>
            <a:ext cx="127000" cy="274638"/>
          </a:xfrm>
          <a:prstGeom prst="rect">
            <a:avLst/>
          </a:prstGeom>
          <a:noFill/>
          <a:ln w="9525">
            <a:noFill/>
            <a:miter lim="800000"/>
            <a:headEnd/>
            <a:tailEnd/>
          </a:ln>
        </p:spPr>
        <p:txBody>
          <a:bodyPr wrap="none" lIns="0" tIns="0" rIns="0" bIns="0">
            <a:spAutoFit/>
          </a:bodyPr>
          <a:lstStyle/>
          <a:p>
            <a:r>
              <a:rPr lang="en-GB" sz="1800" dirty="0">
                <a:latin typeface="Helvetica" pitchFamily="34" charset="0"/>
              </a:rPr>
              <a:t>0</a:t>
            </a:r>
          </a:p>
        </p:txBody>
      </p:sp>
      <p:sp>
        <p:nvSpPr>
          <p:cNvPr id="64573" name="Oval 61"/>
          <p:cNvSpPr>
            <a:spLocks noChangeArrowheads="1"/>
          </p:cNvSpPr>
          <p:nvPr/>
        </p:nvSpPr>
        <p:spPr bwMode="auto">
          <a:xfrm>
            <a:off x="5303837" y="4126468"/>
            <a:ext cx="228600" cy="2286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64574" name="Oval 62"/>
          <p:cNvSpPr>
            <a:spLocks noChangeArrowheads="1"/>
          </p:cNvSpPr>
          <p:nvPr/>
        </p:nvSpPr>
        <p:spPr bwMode="auto">
          <a:xfrm>
            <a:off x="3398837" y="4113768"/>
            <a:ext cx="228600" cy="228600"/>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64578" name="Text Box 66"/>
          <p:cNvSpPr txBox="1">
            <a:spLocks noChangeArrowheads="1"/>
          </p:cNvSpPr>
          <p:nvPr/>
        </p:nvSpPr>
        <p:spPr bwMode="auto">
          <a:xfrm>
            <a:off x="3989387" y="5040868"/>
            <a:ext cx="1749197" cy="369332"/>
          </a:xfrm>
          <a:prstGeom prst="rect">
            <a:avLst/>
          </a:prstGeom>
          <a:noFill/>
          <a:ln w="9525">
            <a:noFill/>
            <a:miter lim="800000"/>
            <a:headEnd/>
            <a:tailEnd/>
          </a:ln>
          <a:effectLst/>
        </p:spPr>
        <p:txBody>
          <a:bodyPr wrap="none">
            <a:spAutoFit/>
          </a:bodyPr>
          <a:lstStyle/>
          <a:p>
            <a:r>
              <a:rPr lang="en-GB" b="0" dirty="0">
                <a:latin typeface="Helvetica" pitchFamily="34" charset="0"/>
              </a:rPr>
              <a:t>Population size</a:t>
            </a:r>
          </a:p>
        </p:txBody>
      </p:sp>
      <p:sp>
        <p:nvSpPr>
          <p:cNvPr id="64584" name="Text Box 72"/>
          <p:cNvSpPr txBox="1">
            <a:spLocks noChangeArrowheads="1"/>
          </p:cNvSpPr>
          <p:nvPr/>
        </p:nvSpPr>
        <p:spPr bwMode="auto">
          <a:xfrm>
            <a:off x="272908" y="2802275"/>
            <a:ext cx="2864887" cy="646331"/>
          </a:xfrm>
          <a:prstGeom prst="rect">
            <a:avLst/>
          </a:prstGeom>
          <a:noFill/>
          <a:ln w="9525">
            <a:noFill/>
            <a:miter lim="800000"/>
            <a:headEnd/>
            <a:tailEnd/>
          </a:ln>
          <a:effectLst/>
        </p:spPr>
        <p:txBody>
          <a:bodyPr wrap="none">
            <a:spAutoFit/>
          </a:bodyPr>
          <a:lstStyle/>
          <a:p>
            <a:pPr algn="ctr"/>
            <a:r>
              <a:rPr lang="en-GB" sz="1800" b="0" dirty="0">
                <a:latin typeface="Helvetica" pitchFamily="34" charset="0"/>
              </a:rPr>
              <a:t>Prey per capita population</a:t>
            </a:r>
          </a:p>
          <a:p>
            <a:pPr algn="ctr"/>
            <a:r>
              <a:rPr lang="en-GB" sz="1800" b="0" dirty="0">
                <a:latin typeface="Helvetica" pitchFamily="34" charset="0"/>
              </a:rPr>
              <a:t>growth rate (</a:t>
            </a:r>
            <a:r>
              <a:rPr lang="en-GB" sz="1800" b="0" i="1" dirty="0" err="1">
                <a:latin typeface="Helvetica" pitchFamily="34" charset="0"/>
              </a:rPr>
              <a:t>dn</a:t>
            </a:r>
            <a:r>
              <a:rPr lang="en-GB" sz="1800" b="0" dirty="0">
                <a:latin typeface="Helvetica" pitchFamily="34" charset="0"/>
              </a:rPr>
              <a:t>/</a:t>
            </a:r>
            <a:r>
              <a:rPr lang="en-GB" sz="1800" b="0" i="1" dirty="0">
                <a:latin typeface="Helvetica" pitchFamily="34" charset="0"/>
              </a:rPr>
              <a:t>dt</a:t>
            </a:r>
            <a:r>
              <a:rPr lang="en-GB" sz="1800" b="0" dirty="0">
                <a:latin typeface="Helvetica" pitchFamily="34" charset="0"/>
              </a:rPr>
              <a:t>)</a:t>
            </a:r>
          </a:p>
        </p:txBody>
      </p:sp>
      <p:cxnSp>
        <p:nvCxnSpPr>
          <p:cNvPr id="72" name="Straight Arrow Connector 71"/>
          <p:cNvCxnSpPr/>
          <p:nvPr/>
        </p:nvCxnSpPr>
        <p:spPr>
          <a:xfrm>
            <a:off x="4876799" y="3516868"/>
            <a:ext cx="419143" cy="533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p:nvPr/>
        </p:nvCxnSpPr>
        <p:spPr>
          <a:xfrm flipV="1">
            <a:off x="3657600" y="3669268"/>
            <a:ext cx="152399"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8" name="Straight Arrow Connector 77"/>
          <p:cNvCxnSpPr/>
          <p:nvPr/>
        </p:nvCxnSpPr>
        <p:spPr>
          <a:xfrm flipH="1">
            <a:off x="3581400" y="4507468"/>
            <a:ext cx="7620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flipH="1" flipV="1">
            <a:off x="5486400" y="4431268"/>
            <a:ext cx="495257" cy="533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4536" name="Line 24"/>
          <p:cNvSpPr>
            <a:spLocks noChangeShapeType="1"/>
          </p:cNvSpPr>
          <p:nvPr/>
        </p:nvSpPr>
        <p:spPr bwMode="auto">
          <a:xfrm>
            <a:off x="4130675" y="3386693"/>
            <a:ext cx="57150" cy="25400"/>
          </a:xfrm>
          <a:prstGeom prst="line">
            <a:avLst/>
          </a:prstGeom>
          <a:noFill/>
          <a:ln w="19050">
            <a:solidFill>
              <a:schemeClr val="tx1"/>
            </a:solidFill>
            <a:round/>
            <a:headEnd/>
            <a:tailEnd/>
          </a:ln>
        </p:spPr>
        <p:txBody>
          <a:bodyPr/>
          <a:lstStyle/>
          <a:p>
            <a:endParaRPr lang="en-US"/>
          </a:p>
        </p:txBody>
      </p:sp>
      <p:sp>
        <p:nvSpPr>
          <p:cNvPr id="64537" name="Line 25"/>
          <p:cNvSpPr>
            <a:spLocks noChangeShapeType="1"/>
          </p:cNvSpPr>
          <p:nvPr/>
        </p:nvSpPr>
        <p:spPr bwMode="auto">
          <a:xfrm>
            <a:off x="4187825" y="3412093"/>
            <a:ext cx="49212" cy="23813"/>
          </a:xfrm>
          <a:prstGeom prst="line">
            <a:avLst/>
          </a:prstGeom>
          <a:noFill/>
          <a:ln w="19050">
            <a:solidFill>
              <a:schemeClr val="tx1"/>
            </a:solidFill>
            <a:round/>
            <a:headEnd/>
            <a:tailEnd/>
          </a:ln>
        </p:spPr>
        <p:txBody>
          <a:bodyPr/>
          <a:lstStyle/>
          <a:p>
            <a:endParaRPr lang="en-US"/>
          </a:p>
        </p:txBody>
      </p:sp>
      <p:sp>
        <p:nvSpPr>
          <p:cNvPr id="64538" name="Line 26"/>
          <p:cNvSpPr>
            <a:spLocks noChangeShapeType="1"/>
          </p:cNvSpPr>
          <p:nvPr/>
        </p:nvSpPr>
        <p:spPr bwMode="auto">
          <a:xfrm>
            <a:off x="4237037" y="3435906"/>
            <a:ext cx="57150" cy="25400"/>
          </a:xfrm>
          <a:prstGeom prst="line">
            <a:avLst/>
          </a:prstGeom>
          <a:noFill/>
          <a:ln w="19050">
            <a:solidFill>
              <a:schemeClr val="tx1"/>
            </a:solidFill>
            <a:round/>
            <a:headEnd/>
            <a:tailEnd/>
          </a:ln>
        </p:spPr>
        <p:txBody>
          <a:bodyPr/>
          <a:lstStyle/>
          <a:p>
            <a:endParaRPr lang="en-US"/>
          </a:p>
        </p:txBody>
      </p:sp>
      <p:sp>
        <p:nvSpPr>
          <p:cNvPr id="64539" name="Line 27"/>
          <p:cNvSpPr>
            <a:spLocks noChangeShapeType="1"/>
          </p:cNvSpPr>
          <p:nvPr/>
        </p:nvSpPr>
        <p:spPr bwMode="auto">
          <a:xfrm>
            <a:off x="4294187" y="3461306"/>
            <a:ext cx="55563" cy="31750"/>
          </a:xfrm>
          <a:prstGeom prst="line">
            <a:avLst/>
          </a:prstGeom>
          <a:noFill/>
          <a:ln w="19050">
            <a:solidFill>
              <a:schemeClr val="tx1"/>
            </a:solidFill>
            <a:round/>
            <a:headEnd/>
            <a:tailEnd/>
          </a:ln>
        </p:spPr>
        <p:txBody>
          <a:bodyPr/>
          <a:lstStyle/>
          <a:p>
            <a:endParaRPr lang="en-US"/>
          </a:p>
        </p:txBody>
      </p:sp>
      <p:sp>
        <p:nvSpPr>
          <p:cNvPr id="64540" name="Line 28"/>
          <p:cNvSpPr>
            <a:spLocks noChangeShapeType="1"/>
          </p:cNvSpPr>
          <p:nvPr/>
        </p:nvSpPr>
        <p:spPr bwMode="auto">
          <a:xfrm>
            <a:off x="4349750" y="3493056"/>
            <a:ext cx="50800" cy="30162"/>
          </a:xfrm>
          <a:prstGeom prst="line">
            <a:avLst/>
          </a:prstGeom>
          <a:noFill/>
          <a:ln w="19050">
            <a:solidFill>
              <a:schemeClr val="tx1"/>
            </a:solidFill>
            <a:round/>
            <a:headEnd/>
            <a:tailEnd/>
          </a:ln>
        </p:spPr>
        <p:txBody>
          <a:bodyPr/>
          <a:lstStyle/>
          <a:p>
            <a:endParaRPr lang="en-US"/>
          </a:p>
        </p:txBody>
      </p:sp>
      <p:sp>
        <p:nvSpPr>
          <p:cNvPr id="64541" name="Line 29"/>
          <p:cNvSpPr>
            <a:spLocks noChangeShapeType="1"/>
          </p:cNvSpPr>
          <p:nvPr/>
        </p:nvSpPr>
        <p:spPr bwMode="auto">
          <a:xfrm>
            <a:off x="4400550" y="3523218"/>
            <a:ext cx="55562" cy="38100"/>
          </a:xfrm>
          <a:prstGeom prst="line">
            <a:avLst/>
          </a:prstGeom>
          <a:noFill/>
          <a:ln w="19050">
            <a:solidFill>
              <a:schemeClr val="tx1"/>
            </a:solidFill>
            <a:round/>
            <a:headEnd/>
            <a:tailEnd/>
          </a:ln>
        </p:spPr>
        <p:txBody>
          <a:bodyPr/>
          <a:lstStyle/>
          <a:p>
            <a:endParaRPr lang="en-US"/>
          </a:p>
        </p:txBody>
      </p:sp>
      <p:sp>
        <p:nvSpPr>
          <p:cNvPr id="64542" name="Line 30"/>
          <p:cNvSpPr>
            <a:spLocks noChangeShapeType="1"/>
          </p:cNvSpPr>
          <p:nvPr/>
        </p:nvSpPr>
        <p:spPr bwMode="auto">
          <a:xfrm>
            <a:off x="4456112" y="3561318"/>
            <a:ext cx="55563" cy="31750"/>
          </a:xfrm>
          <a:prstGeom prst="line">
            <a:avLst/>
          </a:prstGeom>
          <a:noFill/>
          <a:ln w="19050">
            <a:solidFill>
              <a:schemeClr val="tx1"/>
            </a:solidFill>
            <a:round/>
            <a:headEnd/>
            <a:tailEnd/>
          </a:ln>
        </p:spPr>
        <p:txBody>
          <a:bodyPr/>
          <a:lstStyle/>
          <a:p>
            <a:endParaRPr lang="en-US"/>
          </a:p>
        </p:txBody>
      </p:sp>
      <p:sp>
        <p:nvSpPr>
          <p:cNvPr id="64543" name="Line 31"/>
          <p:cNvSpPr>
            <a:spLocks noChangeShapeType="1"/>
          </p:cNvSpPr>
          <p:nvPr/>
        </p:nvSpPr>
        <p:spPr bwMode="auto">
          <a:xfrm>
            <a:off x="4511675" y="3593068"/>
            <a:ext cx="50800" cy="36513"/>
          </a:xfrm>
          <a:prstGeom prst="line">
            <a:avLst/>
          </a:prstGeom>
          <a:noFill/>
          <a:ln w="19050">
            <a:solidFill>
              <a:schemeClr val="tx1"/>
            </a:solidFill>
            <a:round/>
            <a:headEnd/>
            <a:tailEnd/>
          </a:ln>
        </p:spPr>
        <p:txBody>
          <a:bodyPr/>
          <a:lstStyle/>
          <a:p>
            <a:endParaRPr lang="en-US"/>
          </a:p>
        </p:txBody>
      </p:sp>
      <p:sp>
        <p:nvSpPr>
          <p:cNvPr id="64544" name="Line 32"/>
          <p:cNvSpPr>
            <a:spLocks noChangeShapeType="1"/>
          </p:cNvSpPr>
          <p:nvPr/>
        </p:nvSpPr>
        <p:spPr bwMode="auto">
          <a:xfrm>
            <a:off x="4562475" y="3629581"/>
            <a:ext cx="55562" cy="31750"/>
          </a:xfrm>
          <a:prstGeom prst="line">
            <a:avLst/>
          </a:prstGeom>
          <a:noFill/>
          <a:ln w="19050">
            <a:solidFill>
              <a:schemeClr val="tx1"/>
            </a:solidFill>
            <a:round/>
            <a:headEnd/>
            <a:tailEnd/>
          </a:ln>
        </p:spPr>
        <p:txBody>
          <a:bodyPr/>
          <a:lstStyle/>
          <a:p>
            <a:endParaRPr lang="en-US"/>
          </a:p>
        </p:txBody>
      </p:sp>
      <p:grpSp>
        <p:nvGrpSpPr>
          <p:cNvPr id="44" name="Group 43">
            <a:extLst>
              <a:ext uri="{FF2B5EF4-FFF2-40B4-BE49-F238E27FC236}">
                <a16:creationId xmlns:a16="http://schemas.microsoft.com/office/drawing/2014/main" id="{36A92469-0366-CA93-6A76-CDDB9C7BF022}"/>
              </a:ext>
            </a:extLst>
          </p:cNvPr>
          <p:cNvGrpSpPr/>
          <p:nvPr/>
        </p:nvGrpSpPr>
        <p:grpSpPr>
          <a:xfrm>
            <a:off x="5734492" y="1911907"/>
            <a:ext cx="1954212" cy="1255712"/>
            <a:chOff x="7352493" y="1214438"/>
            <a:chExt cx="1954212" cy="1255712"/>
          </a:xfrm>
        </p:grpSpPr>
        <p:sp>
          <p:nvSpPr>
            <p:cNvPr id="4" name="Line 7">
              <a:extLst>
                <a:ext uri="{FF2B5EF4-FFF2-40B4-BE49-F238E27FC236}">
                  <a16:creationId xmlns:a16="http://schemas.microsoft.com/office/drawing/2014/main" id="{0ECBAF2D-CEA7-AB9F-347B-40ED79845A8E}"/>
                </a:ext>
              </a:extLst>
            </p:cNvPr>
            <p:cNvSpPr>
              <a:spLocks noChangeAspect="1" noChangeShapeType="1"/>
            </p:cNvSpPr>
            <p:nvPr/>
          </p:nvSpPr>
          <p:spPr bwMode="auto">
            <a:xfrm>
              <a:off x="7362018" y="1214438"/>
              <a:ext cx="1587" cy="1255712"/>
            </a:xfrm>
            <a:prstGeom prst="line">
              <a:avLst/>
            </a:prstGeom>
            <a:noFill/>
            <a:ln w="38100">
              <a:solidFill>
                <a:schemeClr val="tx1"/>
              </a:solidFill>
              <a:round/>
              <a:headEnd/>
              <a:tailEnd/>
            </a:ln>
          </p:spPr>
          <p:txBody>
            <a:bodyPr/>
            <a:lstStyle/>
            <a:p>
              <a:endParaRPr lang="en-US"/>
            </a:p>
          </p:txBody>
        </p:sp>
        <p:sp>
          <p:nvSpPr>
            <p:cNvPr id="5" name="Line 9">
              <a:extLst>
                <a:ext uri="{FF2B5EF4-FFF2-40B4-BE49-F238E27FC236}">
                  <a16:creationId xmlns:a16="http://schemas.microsoft.com/office/drawing/2014/main" id="{5C85EE79-FC53-44FF-2A2F-A494DFA4D0C2}"/>
                </a:ext>
              </a:extLst>
            </p:cNvPr>
            <p:cNvSpPr>
              <a:spLocks noChangeAspect="1" noChangeShapeType="1"/>
            </p:cNvSpPr>
            <p:nvPr/>
          </p:nvSpPr>
          <p:spPr bwMode="auto">
            <a:xfrm>
              <a:off x="7352493" y="2466975"/>
              <a:ext cx="1954212" cy="0"/>
            </a:xfrm>
            <a:prstGeom prst="line">
              <a:avLst/>
            </a:prstGeom>
            <a:noFill/>
            <a:ln w="38100">
              <a:solidFill>
                <a:schemeClr val="tx1"/>
              </a:solidFill>
              <a:round/>
              <a:headEnd/>
              <a:tailEnd/>
            </a:ln>
          </p:spPr>
          <p:txBody>
            <a:bodyPr/>
            <a:lstStyle/>
            <a:p>
              <a:endParaRPr lang="en-US"/>
            </a:p>
          </p:txBody>
        </p:sp>
        <p:grpSp>
          <p:nvGrpSpPr>
            <p:cNvPr id="6" name="Group 45">
              <a:extLst>
                <a:ext uri="{FF2B5EF4-FFF2-40B4-BE49-F238E27FC236}">
                  <a16:creationId xmlns:a16="http://schemas.microsoft.com/office/drawing/2014/main" id="{AE30E152-A062-5E28-5A29-71A0624277DB}"/>
                </a:ext>
              </a:extLst>
            </p:cNvPr>
            <p:cNvGrpSpPr>
              <a:grpSpLocks noChangeAspect="1"/>
            </p:cNvGrpSpPr>
            <p:nvPr/>
          </p:nvGrpSpPr>
          <p:grpSpPr bwMode="auto">
            <a:xfrm>
              <a:off x="7427105" y="1519238"/>
              <a:ext cx="1465262" cy="941387"/>
              <a:chOff x="1363" y="1949"/>
              <a:chExt cx="1320" cy="847"/>
            </a:xfrm>
          </p:grpSpPr>
          <p:sp>
            <p:nvSpPr>
              <p:cNvPr id="7" name="Freeform 11">
                <a:extLst>
                  <a:ext uri="{FF2B5EF4-FFF2-40B4-BE49-F238E27FC236}">
                    <a16:creationId xmlns:a16="http://schemas.microsoft.com/office/drawing/2014/main" id="{358976D8-94AA-04EA-B73C-D0C4D615720B}"/>
                  </a:ext>
                </a:extLst>
              </p:cNvPr>
              <p:cNvSpPr>
                <a:spLocks noChangeAspect="1"/>
              </p:cNvSpPr>
              <p:nvPr/>
            </p:nvSpPr>
            <p:spPr bwMode="auto">
              <a:xfrm>
                <a:off x="1363" y="2686"/>
                <a:ext cx="43" cy="110"/>
              </a:xfrm>
              <a:custGeom>
                <a:avLst/>
                <a:gdLst/>
                <a:ahLst/>
                <a:cxnLst>
                  <a:cxn ang="0">
                    <a:pos x="0" y="130"/>
                  </a:cxn>
                  <a:cxn ang="0">
                    <a:pos x="24" y="63"/>
                  </a:cxn>
                  <a:cxn ang="0">
                    <a:pos x="51" y="0"/>
                  </a:cxn>
                </a:cxnLst>
                <a:rect l="0" t="0" r="r" b="b"/>
                <a:pathLst>
                  <a:path w="51" h="130">
                    <a:moveTo>
                      <a:pt x="0" y="130"/>
                    </a:moveTo>
                    <a:lnTo>
                      <a:pt x="24" y="63"/>
                    </a:lnTo>
                    <a:lnTo>
                      <a:pt x="51" y="0"/>
                    </a:lnTo>
                  </a:path>
                </a:pathLst>
              </a:custGeom>
              <a:noFill/>
              <a:ln w="38100" cmpd="sng">
                <a:solidFill>
                  <a:schemeClr val="bg1">
                    <a:lumMod val="50000"/>
                  </a:schemeClr>
                </a:solidFill>
                <a:prstDash val="solid"/>
                <a:round/>
                <a:headEnd/>
                <a:tailEnd/>
              </a:ln>
            </p:spPr>
            <p:txBody>
              <a:bodyPr/>
              <a:lstStyle/>
              <a:p>
                <a:endParaRPr lang="en-US"/>
              </a:p>
            </p:txBody>
          </p:sp>
          <p:sp>
            <p:nvSpPr>
              <p:cNvPr id="8" name="Freeform 12">
                <a:extLst>
                  <a:ext uri="{FF2B5EF4-FFF2-40B4-BE49-F238E27FC236}">
                    <a16:creationId xmlns:a16="http://schemas.microsoft.com/office/drawing/2014/main" id="{1C56698B-3FA9-2FB8-717D-7348E5DF5372}"/>
                  </a:ext>
                </a:extLst>
              </p:cNvPr>
              <p:cNvSpPr>
                <a:spLocks noChangeAspect="1"/>
              </p:cNvSpPr>
              <p:nvPr/>
            </p:nvSpPr>
            <p:spPr bwMode="auto">
              <a:xfrm>
                <a:off x="1406" y="2584"/>
                <a:ext cx="46" cy="102"/>
              </a:xfrm>
              <a:custGeom>
                <a:avLst/>
                <a:gdLst/>
                <a:ahLst/>
                <a:cxnLst>
                  <a:cxn ang="0">
                    <a:pos x="0" y="122"/>
                  </a:cxn>
                  <a:cxn ang="0">
                    <a:pos x="28" y="59"/>
                  </a:cxn>
                  <a:cxn ang="0">
                    <a:pos x="55" y="0"/>
                  </a:cxn>
                </a:cxnLst>
                <a:rect l="0" t="0" r="r" b="b"/>
                <a:pathLst>
                  <a:path w="55" h="122">
                    <a:moveTo>
                      <a:pt x="0" y="122"/>
                    </a:moveTo>
                    <a:lnTo>
                      <a:pt x="28" y="59"/>
                    </a:lnTo>
                    <a:lnTo>
                      <a:pt x="55" y="0"/>
                    </a:lnTo>
                  </a:path>
                </a:pathLst>
              </a:custGeom>
              <a:noFill/>
              <a:ln w="38100" cmpd="sng">
                <a:solidFill>
                  <a:schemeClr val="bg1">
                    <a:lumMod val="50000"/>
                  </a:schemeClr>
                </a:solidFill>
                <a:prstDash val="solid"/>
                <a:round/>
                <a:headEnd/>
                <a:tailEnd/>
              </a:ln>
            </p:spPr>
            <p:txBody>
              <a:bodyPr/>
              <a:lstStyle/>
              <a:p>
                <a:endParaRPr lang="en-US"/>
              </a:p>
            </p:txBody>
          </p:sp>
          <p:sp>
            <p:nvSpPr>
              <p:cNvPr id="9" name="Freeform 13">
                <a:extLst>
                  <a:ext uri="{FF2B5EF4-FFF2-40B4-BE49-F238E27FC236}">
                    <a16:creationId xmlns:a16="http://schemas.microsoft.com/office/drawing/2014/main" id="{A9C3CEC6-C2A8-44FD-137C-2240022AC407}"/>
                  </a:ext>
                </a:extLst>
              </p:cNvPr>
              <p:cNvSpPr>
                <a:spLocks noChangeAspect="1"/>
              </p:cNvSpPr>
              <p:nvPr/>
            </p:nvSpPr>
            <p:spPr bwMode="auto">
              <a:xfrm>
                <a:off x="1452" y="2491"/>
                <a:ext cx="43" cy="93"/>
              </a:xfrm>
              <a:custGeom>
                <a:avLst/>
                <a:gdLst/>
                <a:ahLst/>
                <a:cxnLst>
                  <a:cxn ang="0">
                    <a:pos x="0" y="110"/>
                  </a:cxn>
                  <a:cxn ang="0">
                    <a:pos x="28" y="55"/>
                  </a:cxn>
                  <a:cxn ang="0">
                    <a:pos x="51" y="0"/>
                  </a:cxn>
                </a:cxnLst>
                <a:rect l="0" t="0" r="r" b="b"/>
                <a:pathLst>
                  <a:path w="51" h="110">
                    <a:moveTo>
                      <a:pt x="0" y="110"/>
                    </a:moveTo>
                    <a:lnTo>
                      <a:pt x="28" y="55"/>
                    </a:lnTo>
                    <a:lnTo>
                      <a:pt x="51" y="0"/>
                    </a:lnTo>
                  </a:path>
                </a:pathLst>
              </a:custGeom>
              <a:noFill/>
              <a:ln w="38100" cmpd="sng">
                <a:solidFill>
                  <a:schemeClr val="bg1">
                    <a:lumMod val="50000"/>
                  </a:schemeClr>
                </a:solidFill>
                <a:prstDash val="solid"/>
                <a:round/>
                <a:headEnd/>
                <a:tailEnd/>
              </a:ln>
            </p:spPr>
            <p:txBody>
              <a:bodyPr/>
              <a:lstStyle/>
              <a:p>
                <a:endParaRPr lang="en-US"/>
              </a:p>
            </p:txBody>
          </p:sp>
          <p:sp>
            <p:nvSpPr>
              <p:cNvPr id="10" name="Freeform 14">
                <a:extLst>
                  <a:ext uri="{FF2B5EF4-FFF2-40B4-BE49-F238E27FC236}">
                    <a16:creationId xmlns:a16="http://schemas.microsoft.com/office/drawing/2014/main" id="{DB80C096-888D-CA7C-FFF8-7E1474CE2E05}"/>
                  </a:ext>
                </a:extLst>
              </p:cNvPr>
              <p:cNvSpPr>
                <a:spLocks noChangeAspect="1"/>
              </p:cNvSpPr>
              <p:nvPr/>
            </p:nvSpPr>
            <p:spPr bwMode="auto">
              <a:xfrm>
                <a:off x="1495" y="2402"/>
                <a:ext cx="43" cy="89"/>
              </a:xfrm>
              <a:custGeom>
                <a:avLst/>
                <a:gdLst/>
                <a:ahLst/>
                <a:cxnLst>
                  <a:cxn ang="0">
                    <a:pos x="0" y="106"/>
                  </a:cxn>
                  <a:cxn ang="0">
                    <a:pos x="24" y="51"/>
                  </a:cxn>
                  <a:cxn ang="0">
                    <a:pos x="51" y="0"/>
                  </a:cxn>
                </a:cxnLst>
                <a:rect l="0" t="0" r="r" b="b"/>
                <a:pathLst>
                  <a:path w="51" h="106">
                    <a:moveTo>
                      <a:pt x="0" y="106"/>
                    </a:moveTo>
                    <a:lnTo>
                      <a:pt x="24" y="51"/>
                    </a:lnTo>
                    <a:lnTo>
                      <a:pt x="51" y="0"/>
                    </a:lnTo>
                  </a:path>
                </a:pathLst>
              </a:custGeom>
              <a:noFill/>
              <a:ln w="38100" cmpd="sng">
                <a:solidFill>
                  <a:schemeClr val="bg1">
                    <a:lumMod val="50000"/>
                  </a:schemeClr>
                </a:solidFill>
                <a:prstDash val="solid"/>
                <a:round/>
                <a:headEnd/>
                <a:tailEnd/>
              </a:ln>
            </p:spPr>
            <p:txBody>
              <a:bodyPr/>
              <a:lstStyle/>
              <a:p>
                <a:endParaRPr lang="en-US"/>
              </a:p>
            </p:txBody>
          </p:sp>
          <p:sp>
            <p:nvSpPr>
              <p:cNvPr id="11" name="Line 15">
                <a:extLst>
                  <a:ext uri="{FF2B5EF4-FFF2-40B4-BE49-F238E27FC236}">
                    <a16:creationId xmlns:a16="http://schemas.microsoft.com/office/drawing/2014/main" id="{88F355F2-3839-FAE9-2D62-52E4A98C2DEC}"/>
                  </a:ext>
                </a:extLst>
              </p:cNvPr>
              <p:cNvSpPr>
                <a:spLocks noChangeAspect="1" noChangeShapeType="1"/>
              </p:cNvSpPr>
              <p:nvPr/>
            </p:nvSpPr>
            <p:spPr bwMode="auto">
              <a:xfrm flipV="1">
                <a:off x="1538" y="2323"/>
                <a:ext cx="47" cy="79"/>
              </a:xfrm>
              <a:prstGeom prst="line">
                <a:avLst/>
              </a:prstGeom>
              <a:noFill/>
              <a:ln w="38100">
                <a:solidFill>
                  <a:schemeClr val="bg1">
                    <a:lumMod val="50000"/>
                  </a:schemeClr>
                </a:solidFill>
                <a:round/>
                <a:headEnd/>
                <a:tailEnd/>
              </a:ln>
            </p:spPr>
            <p:txBody>
              <a:bodyPr/>
              <a:lstStyle/>
              <a:p>
                <a:endParaRPr lang="en-US"/>
              </a:p>
            </p:txBody>
          </p:sp>
          <p:sp>
            <p:nvSpPr>
              <p:cNvPr id="12" name="Freeform 16">
                <a:extLst>
                  <a:ext uri="{FF2B5EF4-FFF2-40B4-BE49-F238E27FC236}">
                    <a16:creationId xmlns:a16="http://schemas.microsoft.com/office/drawing/2014/main" id="{138F1260-34A6-954F-96E5-E8D225D4A6EE}"/>
                  </a:ext>
                </a:extLst>
              </p:cNvPr>
              <p:cNvSpPr>
                <a:spLocks noChangeAspect="1"/>
              </p:cNvSpPr>
              <p:nvPr/>
            </p:nvSpPr>
            <p:spPr bwMode="auto">
              <a:xfrm>
                <a:off x="1585" y="2253"/>
                <a:ext cx="43" cy="70"/>
              </a:xfrm>
              <a:custGeom>
                <a:avLst/>
                <a:gdLst/>
                <a:ahLst/>
                <a:cxnLst>
                  <a:cxn ang="0">
                    <a:pos x="0" y="83"/>
                  </a:cxn>
                  <a:cxn ang="0">
                    <a:pos x="27" y="39"/>
                  </a:cxn>
                  <a:cxn ang="0">
                    <a:pos x="51" y="0"/>
                  </a:cxn>
                </a:cxnLst>
                <a:rect l="0" t="0" r="r" b="b"/>
                <a:pathLst>
                  <a:path w="51" h="83">
                    <a:moveTo>
                      <a:pt x="0" y="83"/>
                    </a:moveTo>
                    <a:lnTo>
                      <a:pt x="27" y="39"/>
                    </a:lnTo>
                    <a:lnTo>
                      <a:pt x="51" y="0"/>
                    </a:lnTo>
                  </a:path>
                </a:pathLst>
              </a:custGeom>
              <a:noFill/>
              <a:ln w="38100" cmpd="sng">
                <a:solidFill>
                  <a:schemeClr val="bg1">
                    <a:lumMod val="50000"/>
                  </a:schemeClr>
                </a:solidFill>
                <a:prstDash val="solid"/>
                <a:round/>
                <a:headEnd/>
                <a:tailEnd/>
              </a:ln>
            </p:spPr>
            <p:txBody>
              <a:bodyPr/>
              <a:lstStyle/>
              <a:p>
                <a:endParaRPr lang="en-US"/>
              </a:p>
            </p:txBody>
          </p:sp>
          <p:sp>
            <p:nvSpPr>
              <p:cNvPr id="13" name="Freeform 17">
                <a:extLst>
                  <a:ext uri="{FF2B5EF4-FFF2-40B4-BE49-F238E27FC236}">
                    <a16:creationId xmlns:a16="http://schemas.microsoft.com/office/drawing/2014/main" id="{19E3A7CE-C851-49F2-EF79-6177E0FCDC6D}"/>
                  </a:ext>
                </a:extLst>
              </p:cNvPr>
              <p:cNvSpPr>
                <a:spLocks noChangeAspect="1"/>
              </p:cNvSpPr>
              <p:nvPr/>
            </p:nvSpPr>
            <p:spPr bwMode="auto">
              <a:xfrm>
                <a:off x="1628" y="2187"/>
                <a:ext cx="43" cy="66"/>
              </a:xfrm>
              <a:custGeom>
                <a:avLst/>
                <a:gdLst/>
                <a:ahLst/>
                <a:cxnLst>
                  <a:cxn ang="0">
                    <a:pos x="0" y="79"/>
                  </a:cxn>
                  <a:cxn ang="0">
                    <a:pos x="23" y="40"/>
                  </a:cxn>
                  <a:cxn ang="0">
                    <a:pos x="51" y="0"/>
                  </a:cxn>
                </a:cxnLst>
                <a:rect l="0" t="0" r="r" b="b"/>
                <a:pathLst>
                  <a:path w="51" h="79">
                    <a:moveTo>
                      <a:pt x="0" y="79"/>
                    </a:moveTo>
                    <a:lnTo>
                      <a:pt x="23" y="40"/>
                    </a:lnTo>
                    <a:lnTo>
                      <a:pt x="51" y="0"/>
                    </a:lnTo>
                  </a:path>
                </a:pathLst>
              </a:custGeom>
              <a:noFill/>
              <a:ln w="38100" cmpd="sng">
                <a:solidFill>
                  <a:schemeClr val="bg1">
                    <a:lumMod val="50000"/>
                  </a:schemeClr>
                </a:solidFill>
                <a:prstDash val="solid"/>
                <a:round/>
                <a:headEnd/>
                <a:tailEnd/>
              </a:ln>
            </p:spPr>
            <p:txBody>
              <a:bodyPr/>
              <a:lstStyle/>
              <a:p>
                <a:endParaRPr lang="en-US"/>
              </a:p>
            </p:txBody>
          </p:sp>
          <p:sp>
            <p:nvSpPr>
              <p:cNvPr id="14" name="Freeform 18">
                <a:extLst>
                  <a:ext uri="{FF2B5EF4-FFF2-40B4-BE49-F238E27FC236}">
                    <a16:creationId xmlns:a16="http://schemas.microsoft.com/office/drawing/2014/main" id="{87C3F166-C5A7-F8E6-35B5-762C9AA170D6}"/>
                  </a:ext>
                </a:extLst>
              </p:cNvPr>
              <p:cNvSpPr>
                <a:spLocks noChangeAspect="1"/>
              </p:cNvSpPr>
              <p:nvPr/>
            </p:nvSpPr>
            <p:spPr bwMode="auto">
              <a:xfrm>
                <a:off x="1671" y="2131"/>
                <a:ext cx="43" cy="56"/>
              </a:xfrm>
              <a:custGeom>
                <a:avLst/>
                <a:gdLst/>
                <a:ahLst/>
                <a:cxnLst>
                  <a:cxn ang="0">
                    <a:pos x="0" y="66"/>
                  </a:cxn>
                  <a:cxn ang="0">
                    <a:pos x="23" y="31"/>
                  </a:cxn>
                  <a:cxn ang="0">
                    <a:pos x="51" y="0"/>
                  </a:cxn>
                </a:cxnLst>
                <a:rect l="0" t="0" r="r" b="b"/>
                <a:pathLst>
                  <a:path w="51" h="66">
                    <a:moveTo>
                      <a:pt x="0" y="66"/>
                    </a:moveTo>
                    <a:lnTo>
                      <a:pt x="23" y="31"/>
                    </a:lnTo>
                    <a:lnTo>
                      <a:pt x="51" y="0"/>
                    </a:lnTo>
                  </a:path>
                </a:pathLst>
              </a:custGeom>
              <a:noFill/>
              <a:ln w="38100" cmpd="sng">
                <a:solidFill>
                  <a:schemeClr val="bg1">
                    <a:lumMod val="50000"/>
                  </a:schemeClr>
                </a:solidFill>
                <a:prstDash val="solid"/>
                <a:round/>
                <a:headEnd/>
                <a:tailEnd/>
              </a:ln>
            </p:spPr>
            <p:txBody>
              <a:bodyPr/>
              <a:lstStyle/>
              <a:p>
                <a:endParaRPr lang="en-US"/>
              </a:p>
            </p:txBody>
          </p:sp>
          <p:sp>
            <p:nvSpPr>
              <p:cNvPr id="15" name="Freeform 19">
                <a:extLst>
                  <a:ext uri="{FF2B5EF4-FFF2-40B4-BE49-F238E27FC236}">
                    <a16:creationId xmlns:a16="http://schemas.microsoft.com/office/drawing/2014/main" id="{4DF36EB5-E8ED-8CEC-00E0-FAC0A1A2B4BE}"/>
                  </a:ext>
                </a:extLst>
              </p:cNvPr>
              <p:cNvSpPr>
                <a:spLocks noChangeAspect="1"/>
              </p:cNvSpPr>
              <p:nvPr/>
            </p:nvSpPr>
            <p:spPr bwMode="auto">
              <a:xfrm>
                <a:off x="1714" y="2085"/>
                <a:ext cx="46" cy="46"/>
              </a:xfrm>
              <a:custGeom>
                <a:avLst/>
                <a:gdLst/>
                <a:ahLst/>
                <a:cxnLst>
                  <a:cxn ang="0">
                    <a:pos x="0" y="55"/>
                  </a:cxn>
                  <a:cxn ang="0">
                    <a:pos x="28" y="27"/>
                  </a:cxn>
                  <a:cxn ang="0">
                    <a:pos x="55" y="0"/>
                  </a:cxn>
                </a:cxnLst>
                <a:rect l="0" t="0" r="r" b="b"/>
                <a:pathLst>
                  <a:path w="55" h="55">
                    <a:moveTo>
                      <a:pt x="0" y="55"/>
                    </a:moveTo>
                    <a:lnTo>
                      <a:pt x="28" y="27"/>
                    </a:lnTo>
                    <a:lnTo>
                      <a:pt x="55" y="0"/>
                    </a:lnTo>
                  </a:path>
                </a:pathLst>
              </a:custGeom>
              <a:noFill/>
              <a:ln w="38100" cmpd="sng">
                <a:solidFill>
                  <a:schemeClr val="bg1">
                    <a:lumMod val="50000"/>
                  </a:schemeClr>
                </a:solidFill>
                <a:prstDash val="solid"/>
                <a:round/>
                <a:headEnd/>
                <a:tailEnd/>
              </a:ln>
            </p:spPr>
            <p:txBody>
              <a:bodyPr/>
              <a:lstStyle/>
              <a:p>
                <a:endParaRPr lang="en-US"/>
              </a:p>
            </p:txBody>
          </p:sp>
          <p:sp>
            <p:nvSpPr>
              <p:cNvPr id="16" name="Freeform 20">
                <a:extLst>
                  <a:ext uri="{FF2B5EF4-FFF2-40B4-BE49-F238E27FC236}">
                    <a16:creationId xmlns:a16="http://schemas.microsoft.com/office/drawing/2014/main" id="{EBDA1B0E-A801-63DB-7106-0FF42E000A05}"/>
                  </a:ext>
                </a:extLst>
              </p:cNvPr>
              <p:cNvSpPr>
                <a:spLocks noChangeAspect="1"/>
              </p:cNvSpPr>
              <p:nvPr/>
            </p:nvSpPr>
            <p:spPr bwMode="auto">
              <a:xfrm>
                <a:off x="1760" y="2042"/>
                <a:ext cx="43" cy="43"/>
              </a:xfrm>
              <a:custGeom>
                <a:avLst/>
                <a:gdLst/>
                <a:ahLst/>
                <a:cxnLst>
                  <a:cxn ang="0">
                    <a:pos x="0" y="51"/>
                  </a:cxn>
                  <a:cxn ang="0">
                    <a:pos x="28" y="23"/>
                  </a:cxn>
                  <a:cxn ang="0">
                    <a:pos x="51" y="0"/>
                  </a:cxn>
                </a:cxnLst>
                <a:rect l="0" t="0" r="r" b="b"/>
                <a:pathLst>
                  <a:path w="51" h="51">
                    <a:moveTo>
                      <a:pt x="0" y="51"/>
                    </a:moveTo>
                    <a:lnTo>
                      <a:pt x="28" y="23"/>
                    </a:lnTo>
                    <a:lnTo>
                      <a:pt x="51" y="0"/>
                    </a:lnTo>
                  </a:path>
                </a:pathLst>
              </a:custGeom>
              <a:noFill/>
              <a:ln w="38100" cmpd="sng">
                <a:solidFill>
                  <a:schemeClr val="bg1">
                    <a:lumMod val="50000"/>
                  </a:schemeClr>
                </a:solidFill>
                <a:prstDash val="solid"/>
                <a:round/>
                <a:headEnd/>
                <a:tailEnd/>
              </a:ln>
            </p:spPr>
            <p:txBody>
              <a:bodyPr/>
              <a:lstStyle/>
              <a:p>
                <a:endParaRPr lang="en-US"/>
              </a:p>
            </p:txBody>
          </p:sp>
          <p:sp>
            <p:nvSpPr>
              <p:cNvPr id="17" name="Freeform 21">
                <a:extLst>
                  <a:ext uri="{FF2B5EF4-FFF2-40B4-BE49-F238E27FC236}">
                    <a16:creationId xmlns:a16="http://schemas.microsoft.com/office/drawing/2014/main" id="{D2E817FC-A2A3-C7C6-A61B-ABCD5E99CE5B}"/>
                  </a:ext>
                </a:extLst>
              </p:cNvPr>
              <p:cNvSpPr>
                <a:spLocks noChangeAspect="1"/>
              </p:cNvSpPr>
              <p:nvPr/>
            </p:nvSpPr>
            <p:spPr bwMode="auto">
              <a:xfrm>
                <a:off x="1803" y="2009"/>
                <a:ext cx="43" cy="33"/>
              </a:xfrm>
              <a:custGeom>
                <a:avLst/>
                <a:gdLst/>
                <a:ahLst/>
                <a:cxnLst>
                  <a:cxn ang="0">
                    <a:pos x="0" y="40"/>
                  </a:cxn>
                  <a:cxn ang="0">
                    <a:pos x="24" y="20"/>
                  </a:cxn>
                  <a:cxn ang="0">
                    <a:pos x="51" y="0"/>
                  </a:cxn>
                </a:cxnLst>
                <a:rect l="0" t="0" r="r" b="b"/>
                <a:pathLst>
                  <a:path w="51" h="40">
                    <a:moveTo>
                      <a:pt x="0" y="40"/>
                    </a:moveTo>
                    <a:lnTo>
                      <a:pt x="24" y="20"/>
                    </a:lnTo>
                    <a:lnTo>
                      <a:pt x="51" y="0"/>
                    </a:lnTo>
                  </a:path>
                </a:pathLst>
              </a:custGeom>
              <a:noFill/>
              <a:ln w="38100" cmpd="sng">
                <a:solidFill>
                  <a:schemeClr val="bg1">
                    <a:lumMod val="50000"/>
                  </a:schemeClr>
                </a:solidFill>
                <a:prstDash val="solid"/>
                <a:round/>
                <a:headEnd/>
                <a:tailEnd/>
              </a:ln>
            </p:spPr>
            <p:txBody>
              <a:bodyPr/>
              <a:lstStyle/>
              <a:p>
                <a:endParaRPr lang="en-US"/>
              </a:p>
            </p:txBody>
          </p:sp>
          <p:sp>
            <p:nvSpPr>
              <p:cNvPr id="18" name="Line 22">
                <a:extLst>
                  <a:ext uri="{FF2B5EF4-FFF2-40B4-BE49-F238E27FC236}">
                    <a16:creationId xmlns:a16="http://schemas.microsoft.com/office/drawing/2014/main" id="{63979A11-0774-6D79-E542-21DC57BD4C82}"/>
                  </a:ext>
                </a:extLst>
              </p:cNvPr>
              <p:cNvSpPr>
                <a:spLocks noChangeAspect="1" noChangeShapeType="1"/>
              </p:cNvSpPr>
              <p:nvPr/>
            </p:nvSpPr>
            <p:spPr bwMode="auto">
              <a:xfrm flipV="1">
                <a:off x="1846" y="1982"/>
                <a:ext cx="46" cy="27"/>
              </a:xfrm>
              <a:prstGeom prst="line">
                <a:avLst/>
              </a:prstGeom>
              <a:noFill/>
              <a:ln w="38100">
                <a:solidFill>
                  <a:schemeClr val="bg1">
                    <a:lumMod val="50000"/>
                  </a:schemeClr>
                </a:solidFill>
                <a:round/>
                <a:headEnd/>
                <a:tailEnd/>
              </a:ln>
            </p:spPr>
            <p:txBody>
              <a:bodyPr/>
              <a:lstStyle/>
              <a:p>
                <a:endParaRPr lang="en-US"/>
              </a:p>
            </p:txBody>
          </p:sp>
          <p:sp>
            <p:nvSpPr>
              <p:cNvPr id="19" name="Freeform 23">
                <a:extLst>
                  <a:ext uri="{FF2B5EF4-FFF2-40B4-BE49-F238E27FC236}">
                    <a16:creationId xmlns:a16="http://schemas.microsoft.com/office/drawing/2014/main" id="{13BB2DCA-2901-16DD-1E37-3DD7CAF40DAA}"/>
                  </a:ext>
                </a:extLst>
              </p:cNvPr>
              <p:cNvSpPr>
                <a:spLocks noChangeAspect="1"/>
              </p:cNvSpPr>
              <p:nvPr/>
            </p:nvSpPr>
            <p:spPr bwMode="auto">
              <a:xfrm>
                <a:off x="1892" y="1962"/>
                <a:ext cx="44" cy="20"/>
              </a:xfrm>
              <a:custGeom>
                <a:avLst/>
                <a:gdLst/>
                <a:ahLst/>
                <a:cxnLst>
                  <a:cxn ang="0">
                    <a:pos x="0" y="24"/>
                  </a:cxn>
                  <a:cxn ang="0">
                    <a:pos x="28" y="12"/>
                  </a:cxn>
                  <a:cxn ang="0">
                    <a:pos x="52" y="0"/>
                  </a:cxn>
                </a:cxnLst>
                <a:rect l="0" t="0" r="r" b="b"/>
                <a:pathLst>
                  <a:path w="52" h="24">
                    <a:moveTo>
                      <a:pt x="0" y="24"/>
                    </a:moveTo>
                    <a:lnTo>
                      <a:pt x="28" y="12"/>
                    </a:lnTo>
                    <a:lnTo>
                      <a:pt x="52" y="0"/>
                    </a:lnTo>
                  </a:path>
                </a:pathLst>
              </a:custGeom>
              <a:noFill/>
              <a:ln w="38100" cmpd="sng">
                <a:solidFill>
                  <a:schemeClr val="bg1">
                    <a:lumMod val="50000"/>
                  </a:schemeClr>
                </a:solidFill>
                <a:prstDash val="solid"/>
                <a:round/>
                <a:headEnd/>
                <a:tailEnd/>
              </a:ln>
            </p:spPr>
            <p:txBody>
              <a:bodyPr/>
              <a:lstStyle/>
              <a:p>
                <a:endParaRPr lang="en-US"/>
              </a:p>
            </p:txBody>
          </p:sp>
          <p:sp>
            <p:nvSpPr>
              <p:cNvPr id="20" name="Freeform 24">
                <a:extLst>
                  <a:ext uri="{FF2B5EF4-FFF2-40B4-BE49-F238E27FC236}">
                    <a16:creationId xmlns:a16="http://schemas.microsoft.com/office/drawing/2014/main" id="{9A4FAF7E-FF89-DDB1-2B13-4440880FEC71}"/>
                  </a:ext>
                </a:extLst>
              </p:cNvPr>
              <p:cNvSpPr>
                <a:spLocks noChangeAspect="1"/>
              </p:cNvSpPr>
              <p:nvPr/>
            </p:nvSpPr>
            <p:spPr bwMode="auto">
              <a:xfrm>
                <a:off x="1936" y="1952"/>
                <a:ext cx="43" cy="10"/>
              </a:xfrm>
              <a:custGeom>
                <a:avLst/>
                <a:gdLst/>
                <a:ahLst/>
                <a:cxnLst>
                  <a:cxn ang="0">
                    <a:pos x="0" y="12"/>
                  </a:cxn>
                  <a:cxn ang="0">
                    <a:pos x="23" y="4"/>
                  </a:cxn>
                  <a:cxn ang="0">
                    <a:pos x="51" y="0"/>
                  </a:cxn>
                </a:cxnLst>
                <a:rect l="0" t="0" r="r" b="b"/>
                <a:pathLst>
                  <a:path w="51" h="12">
                    <a:moveTo>
                      <a:pt x="0" y="12"/>
                    </a:moveTo>
                    <a:lnTo>
                      <a:pt x="23" y="4"/>
                    </a:lnTo>
                    <a:lnTo>
                      <a:pt x="51" y="0"/>
                    </a:lnTo>
                  </a:path>
                </a:pathLst>
              </a:custGeom>
              <a:noFill/>
              <a:ln w="38100" cmpd="sng">
                <a:solidFill>
                  <a:schemeClr val="bg1">
                    <a:lumMod val="50000"/>
                  </a:schemeClr>
                </a:solidFill>
                <a:prstDash val="solid"/>
                <a:round/>
                <a:headEnd/>
                <a:tailEnd/>
              </a:ln>
            </p:spPr>
            <p:txBody>
              <a:bodyPr/>
              <a:lstStyle/>
              <a:p>
                <a:endParaRPr lang="en-US"/>
              </a:p>
            </p:txBody>
          </p:sp>
          <p:sp>
            <p:nvSpPr>
              <p:cNvPr id="21" name="Line 25">
                <a:extLst>
                  <a:ext uri="{FF2B5EF4-FFF2-40B4-BE49-F238E27FC236}">
                    <a16:creationId xmlns:a16="http://schemas.microsoft.com/office/drawing/2014/main" id="{AB388056-2A62-B7BF-8AF8-C51D5B6687DF}"/>
                  </a:ext>
                </a:extLst>
              </p:cNvPr>
              <p:cNvSpPr>
                <a:spLocks noChangeAspect="1" noChangeShapeType="1"/>
              </p:cNvSpPr>
              <p:nvPr/>
            </p:nvSpPr>
            <p:spPr bwMode="auto">
              <a:xfrm flipV="1">
                <a:off x="1979" y="1949"/>
                <a:ext cx="46" cy="3"/>
              </a:xfrm>
              <a:prstGeom prst="line">
                <a:avLst/>
              </a:prstGeom>
              <a:noFill/>
              <a:ln w="38100">
                <a:solidFill>
                  <a:schemeClr val="bg1">
                    <a:lumMod val="50000"/>
                  </a:schemeClr>
                </a:solidFill>
                <a:round/>
                <a:headEnd/>
                <a:tailEnd/>
              </a:ln>
            </p:spPr>
            <p:txBody>
              <a:bodyPr/>
              <a:lstStyle/>
              <a:p>
                <a:endParaRPr lang="en-US"/>
              </a:p>
            </p:txBody>
          </p:sp>
          <p:sp>
            <p:nvSpPr>
              <p:cNvPr id="22" name="Line 26">
                <a:extLst>
                  <a:ext uri="{FF2B5EF4-FFF2-40B4-BE49-F238E27FC236}">
                    <a16:creationId xmlns:a16="http://schemas.microsoft.com/office/drawing/2014/main" id="{525E808C-0794-9225-E911-5B44E6E45391}"/>
                  </a:ext>
                </a:extLst>
              </p:cNvPr>
              <p:cNvSpPr>
                <a:spLocks noChangeAspect="1" noChangeShapeType="1"/>
              </p:cNvSpPr>
              <p:nvPr/>
            </p:nvSpPr>
            <p:spPr bwMode="auto">
              <a:xfrm>
                <a:off x="2025" y="1949"/>
                <a:ext cx="43" cy="3"/>
              </a:xfrm>
              <a:prstGeom prst="line">
                <a:avLst/>
              </a:prstGeom>
              <a:noFill/>
              <a:ln w="38100">
                <a:solidFill>
                  <a:schemeClr val="bg1">
                    <a:lumMod val="50000"/>
                  </a:schemeClr>
                </a:solidFill>
                <a:round/>
                <a:headEnd/>
                <a:tailEnd/>
              </a:ln>
            </p:spPr>
            <p:txBody>
              <a:bodyPr/>
              <a:lstStyle/>
              <a:p>
                <a:endParaRPr lang="en-US"/>
              </a:p>
            </p:txBody>
          </p:sp>
          <p:sp>
            <p:nvSpPr>
              <p:cNvPr id="23" name="Freeform 27">
                <a:extLst>
                  <a:ext uri="{FF2B5EF4-FFF2-40B4-BE49-F238E27FC236}">
                    <a16:creationId xmlns:a16="http://schemas.microsoft.com/office/drawing/2014/main" id="{DC644D3C-F781-340F-1E5D-947BF0826672}"/>
                  </a:ext>
                </a:extLst>
              </p:cNvPr>
              <p:cNvSpPr>
                <a:spLocks noChangeAspect="1"/>
              </p:cNvSpPr>
              <p:nvPr/>
            </p:nvSpPr>
            <p:spPr bwMode="auto">
              <a:xfrm>
                <a:off x="2068" y="1952"/>
                <a:ext cx="42" cy="10"/>
              </a:xfrm>
              <a:custGeom>
                <a:avLst/>
                <a:gdLst/>
                <a:ahLst/>
                <a:cxnLst>
                  <a:cxn ang="0">
                    <a:pos x="0" y="0"/>
                  </a:cxn>
                  <a:cxn ang="0">
                    <a:pos x="24" y="4"/>
                  </a:cxn>
                  <a:cxn ang="0">
                    <a:pos x="51" y="12"/>
                  </a:cxn>
                </a:cxnLst>
                <a:rect l="0" t="0" r="r" b="b"/>
                <a:pathLst>
                  <a:path w="51" h="12">
                    <a:moveTo>
                      <a:pt x="0" y="0"/>
                    </a:moveTo>
                    <a:lnTo>
                      <a:pt x="24" y="4"/>
                    </a:lnTo>
                    <a:lnTo>
                      <a:pt x="51" y="12"/>
                    </a:lnTo>
                  </a:path>
                </a:pathLst>
              </a:custGeom>
              <a:noFill/>
              <a:ln w="38100" cmpd="sng">
                <a:solidFill>
                  <a:schemeClr val="bg1">
                    <a:lumMod val="50000"/>
                  </a:schemeClr>
                </a:solidFill>
                <a:prstDash val="solid"/>
                <a:round/>
                <a:headEnd/>
                <a:tailEnd/>
              </a:ln>
            </p:spPr>
            <p:txBody>
              <a:bodyPr/>
              <a:lstStyle/>
              <a:p>
                <a:endParaRPr lang="en-US"/>
              </a:p>
            </p:txBody>
          </p:sp>
          <p:sp>
            <p:nvSpPr>
              <p:cNvPr id="24" name="Freeform 28">
                <a:extLst>
                  <a:ext uri="{FF2B5EF4-FFF2-40B4-BE49-F238E27FC236}">
                    <a16:creationId xmlns:a16="http://schemas.microsoft.com/office/drawing/2014/main" id="{A2C4DE03-F186-73BC-3ED5-DD399F372522}"/>
                  </a:ext>
                </a:extLst>
              </p:cNvPr>
              <p:cNvSpPr>
                <a:spLocks noChangeAspect="1"/>
              </p:cNvSpPr>
              <p:nvPr/>
            </p:nvSpPr>
            <p:spPr bwMode="auto">
              <a:xfrm>
                <a:off x="2110" y="1962"/>
                <a:ext cx="43" cy="20"/>
              </a:xfrm>
              <a:custGeom>
                <a:avLst/>
                <a:gdLst/>
                <a:ahLst/>
                <a:cxnLst>
                  <a:cxn ang="0">
                    <a:pos x="0" y="0"/>
                  </a:cxn>
                  <a:cxn ang="0">
                    <a:pos x="24" y="12"/>
                  </a:cxn>
                  <a:cxn ang="0">
                    <a:pos x="51" y="24"/>
                  </a:cxn>
                </a:cxnLst>
                <a:rect l="0" t="0" r="r" b="b"/>
                <a:pathLst>
                  <a:path w="51" h="24">
                    <a:moveTo>
                      <a:pt x="0" y="0"/>
                    </a:moveTo>
                    <a:lnTo>
                      <a:pt x="24" y="12"/>
                    </a:lnTo>
                    <a:lnTo>
                      <a:pt x="51" y="24"/>
                    </a:lnTo>
                  </a:path>
                </a:pathLst>
              </a:custGeom>
              <a:noFill/>
              <a:ln w="38100" cmpd="sng">
                <a:solidFill>
                  <a:schemeClr val="bg1">
                    <a:lumMod val="50000"/>
                  </a:schemeClr>
                </a:solidFill>
                <a:prstDash val="solid"/>
                <a:round/>
                <a:headEnd/>
                <a:tailEnd/>
              </a:ln>
            </p:spPr>
            <p:txBody>
              <a:bodyPr/>
              <a:lstStyle/>
              <a:p>
                <a:endParaRPr lang="en-US"/>
              </a:p>
            </p:txBody>
          </p:sp>
          <p:sp>
            <p:nvSpPr>
              <p:cNvPr id="25" name="Line 29">
                <a:extLst>
                  <a:ext uri="{FF2B5EF4-FFF2-40B4-BE49-F238E27FC236}">
                    <a16:creationId xmlns:a16="http://schemas.microsoft.com/office/drawing/2014/main" id="{F08E006D-0B3D-56C3-B599-8C216E9C2C75}"/>
                  </a:ext>
                </a:extLst>
              </p:cNvPr>
              <p:cNvSpPr>
                <a:spLocks noChangeAspect="1" noChangeShapeType="1"/>
              </p:cNvSpPr>
              <p:nvPr/>
            </p:nvSpPr>
            <p:spPr bwMode="auto">
              <a:xfrm>
                <a:off x="2153" y="1982"/>
                <a:ext cx="47" cy="27"/>
              </a:xfrm>
              <a:prstGeom prst="line">
                <a:avLst/>
              </a:prstGeom>
              <a:noFill/>
              <a:ln w="38100">
                <a:solidFill>
                  <a:schemeClr val="bg1">
                    <a:lumMod val="50000"/>
                  </a:schemeClr>
                </a:solidFill>
                <a:round/>
                <a:headEnd/>
                <a:tailEnd/>
              </a:ln>
            </p:spPr>
            <p:txBody>
              <a:bodyPr/>
              <a:lstStyle/>
              <a:p>
                <a:endParaRPr lang="en-US"/>
              </a:p>
            </p:txBody>
          </p:sp>
          <p:sp>
            <p:nvSpPr>
              <p:cNvPr id="26" name="Freeform 30">
                <a:extLst>
                  <a:ext uri="{FF2B5EF4-FFF2-40B4-BE49-F238E27FC236}">
                    <a16:creationId xmlns:a16="http://schemas.microsoft.com/office/drawing/2014/main" id="{B0EFC980-FAF7-A0F2-F81F-E1F0D040E141}"/>
                  </a:ext>
                </a:extLst>
              </p:cNvPr>
              <p:cNvSpPr>
                <a:spLocks noChangeAspect="1"/>
              </p:cNvSpPr>
              <p:nvPr/>
            </p:nvSpPr>
            <p:spPr bwMode="auto">
              <a:xfrm>
                <a:off x="2200" y="2009"/>
                <a:ext cx="43" cy="33"/>
              </a:xfrm>
              <a:custGeom>
                <a:avLst/>
                <a:gdLst/>
                <a:ahLst/>
                <a:cxnLst>
                  <a:cxn ang="0">
                    <a:pos x="0" y="0"/>
                  </a:cxn>
                  <a:cxn ang="0">
                    <a:pos x="28" y="20"/>
                  </a:cxn>
                  <a:cxn ang="0">
                    <a:pos x="52" y="40"/>
                  </a:cxn>
                </a:cxnLst>
                <a:rect l="0" t="0" r="r" b="b"/>
                <a:pathLst>
                  <a:path w="52" h="40">
                    <a:moveTo>
                      <a:pt x="0" y="0"/>
                    </a:moveTo>
                    <a:lnTo>
                      <a:pt x="28" y="20"/>
                    </a:lnTo>
                    <a:lnTo>
                      <a:pt x="52" y="40"/>
                    </a:lnTo>
                  </a:path>
                </a:pathLst>
              </a:custGeom>
              <a:noFill/>
              <a:ln w="38100" cmpd="sng">
                <a:solidFill>
                  <a:schemeClr val="bg1">
                    <a:lumMod val="50000"/>
                  </a:schemeClr>
                </a:solidFill>
                <a:prstDash val="solid"/>
                <a:round/>
                <a:headEnd/>
                <a:tailEnd/>
              </a:ln>
            </p:spPr>
            <p:txBody>
              <a:bodyPr/>
              <a:lstStyle/>
              <a:p>
                <a:endParaRPr lang="en-US"/>
              </a:p>
            </p:txBody>
          </p:sp>
          <p:sp>
            <p:nvSpPr>
              <p:cNvPr id="27" name="Freeform 31">
                <a:extLst>
                  <a:ext uri="{FF2B5EF4-FFF2-40B4-BE49-F238E27FC236}">
                    <a16:creationId xmlns:a16="http://schemas.microsoft.com/office/drawing/2014/main" id="{D017DFB0-CA2B-115E-7FAB-6EAEA1420303}"/>
                  </a:ext>
                </a:extLst>
              </p:cNvPr>
              <p:cNvSpPr>
                <a:spLocks noChangeAspect="1"/>
              </p:cNvSpPr>
              <p:nvPr/>
            </p:nvSpPr>
            <p:spPr bwMode="auto">
              <a:xfrm>
                <a:off x="2243" y="2042"/>
                <a:ext cx="43" cy="43"/>
              </a:xfrm>
              <a:custGeom>
                <a:avLst/>
                <a:gdLst/>
                <a:ahLst/>
                <a:cxnLst>
                  <a:cxn ang="0">
                    <a:pos x="0" y="0"/>
                  </a:cxn>
                  <a:cxn ang="0">
                    <a:pos x="23" y="23"/>
                  </a:cxn>
                  <a:cxn ang="0">
                    <a:pos x="51" y="51"/>
                  </a:cxn>
                </a:cxnLst>
                <a:rect l="0" t="0" r="r" b="b"/>
                <a:pathLst>
                  <a:path w="51" h="51">
                    <a:moveTo>
                      <a:pt x="0" y="0"/>
                    </a:moveTo>
                    <a:lnTo>
                      <a:pt x="23" y="23"/>
                    </a:lnTo>
                    <a:lnTo>
                      <a:pt x="51" y="51"/>
                    </a:lnTo>
                  </a:path>
                </a:pathLst>
              </a:custGeom>
              <a:noFill/>
              <a:ln w="38100" cmpd="sng">
                <a:solidFill>
                  <a:schemeClr val="bg1">
                    <a:lumMod val="50000"/>
                  </a:schemeClr>
                </a:solidFill>
                <a:prstDash val="solid"/>
                <a:round/>
                <a:headEnd/>
                <a:tailEnd/>
              </a:ln>
            </p:spPr>
            <p:txBody>
              <a:bodyPr/>
              <a:lstStyle/>
              <a:p>
                <a:endParaRPr lang="en-US"/>
              </a:p>
            </p:txBody>
          </p:sp>
          <p:sp>
            <p:nvSpPr>
              <p:cNvPr id="28" name="Freeform 32">
                <a:extLst>
                  <a:ext uri="{FF2B5EF4-FFF2-40B4-BE49-F238E27FC236}">
                    <a16:creationId xmlns:a16="http://schemas.microsoft.com/office/drawing/2014/main" id="{DDECD88A-2FF9-4E7B-3173-B975AE350EFF}"/>
                  </a:ext>
                </a:extLst>
              </p:cNvPr>
              <p:cNvSpPr>
                <a:spLocks noChangeAspect="1"/>
              </p:cNvSpPr>
              <p:nvPr/>
            </p:nvSpPr>
            <p:spPr bwMode="auto">
              <a:xfrm>
                <a:off x="2286" y="2085"/>
                <a:ext cx="46" cy="46"/>
              </a:xfrm>
              <a:custGeom>
                <a:avLst/>
                <a:gdLst/>
                <a:ahLst/>
                <a:cxnLst>
                  <a:cxn ang="0">
                    <a:pos x="0" y="0"/>
                  </a:cxn>
                  <a:cxn ang="0">
                    <a:pos x="27" y="27"/>
                  </a:cxn>
                  <a:cxn ang="0">
                    <a:pos x="55" y="55"/>
                  </a:cxn>
                </a:cxnLst>
                <a:rect l="0" t="0" r="r" b="b"/>
                <a:pathLst>
                  <a:path w="55" h="55">
                    <a:moveTo>
                      <a:pt x="0" y="0"/>
                    </a:moveTo>
                    <a:lnTo>
                      <a:pt x="27" y="27"/>
                    </a:lnTo>
                    <a:lnTo>
                      <a:pt x="55" y="55"/>
                    </a:lnTo>
                  </a:path>
                </a:pathLst>
              </a:custGeom>
              <a:noFill/>
              <a:ln w="38100" cmpd="sng">
                <a:solidFill>
                  <a:schemeClr val="bg1">
                    <a:lumMod val="50000"/>
                  </a:schemeClr>
                </a:solidFill>
                <a:prstDash val="solid"/>
                <a:round/>
                <a:headEnd/>
                <a:tailEnd/>
              </a:ln>
            </p:spPr>
            <p:txBody>
              <a:bodyPr/>
              <a:lstStyle/>
              <a:p>
                <a:endParaRPr lang="en-US"/>
              </a:p>
            </p:txBody>
          </p:sp>
          <p:sp>
            <p:nvSpPr>
              <p:cNvPr id="29" name="Freeform 33">
                <a:extLst>
                  <a:ext uri="{FF2B5EF4-FFF2-40B4-BE49-F238E27FC236}">
                    <a16:creationId xmlns:a16="http://schemas.microsoft.com/office/drawing/2014/main" id="{BCDBE557-6133-161F-E56C-F969752F9C77}"/>
                  </a:ext>
                </a:extLst>
              </p:cNvPr>
              <p:cNvSpPr>
                <a:spLocks noChangeAspect="1"/>
              </p:cNvSpPr>
              <p:nvPr/>
            </p:nvSpPr>
            <p:spPr bwMode="auto">
              <a:xfrm>
                <a:off x="2332" y="2131"/>
                <a:ext cx="43" cy="56"/>
              </a:xfrm>
              <a:custGeom>
                <a:avLst/>
                <a:gdLst/>
                <a:ahLst/>
                <a:cxnLst>
                  <a:cxn ang="0">
                    <a:pos x="0" y="0"/>
                  </a:cxn>
                  <a:cxn ang="0">
                    <a:pos x="27" y="31"/>
                  </a:cxn>
                  <a:cxn ang="0">
                    <a:pos x="51" y="66"/>
                  </a:cxn>
                </a:cxnLst>
                <a:rect l="0" t="0" r="r" b="b"/>
                <a:pathLst>
                  <a:path w="51" h="66">
                    <a:moveTo>
                      <a:pt x="0" y="0"/>
                    </a:moveTo>
                    <a:lnTo>
                      <a:pt x="27" y="31"/>
                    </a:lnTo>
                    <a:lnTo>
                      <a:pt x="51" y="66"/>
                    </a:lnTo>
                  </a:path>
                </a:pathLst>
              </a:custGeom>
              <a:noFill/>
              <a:ln w="38100" cmpd="sng">
                <a:solidFill>
                  <a:schemeClr val="bg1">
                    <a:lumMod val="50000"/>
                  </a:schemeClr>
                </a:solidFill>
                <a:prstDash val="solid"/>
                <a:round/>
                <a:headEnd/>
                <a:tailEnd/>
              </a:ln>
            </p:spPr>
            <p:txBody>
              <a:bodyPr/>
              <a:lstStyle/>
              <a:p>
                <a:endParaRPr lang="en-US"/>
              </a:p>
            </p:txBody>
          </p:sp>
          <p:sp>
            <p:nvSpPr>
              <p:cNvPr id="30" name="Freeform 34">
                <a:extLst>
                  <a:ext uri="{FF2B5EF4-FFF2-40B4-BE49-F238E27FC236}">
                    <a16:creationId xmlns:a16="http://schemas.microsoft.com/office/drawing/2014/main" id="{C66D8D7A-DB1D-88BE-EF09-F8E12F2F2085}"/>
                  </a:ext>
                </a:extLst>
              </p:cNvPr>
              <p:cNvSpPr>
                <a:spLocks noChangeAspect="1"/>
              </p:cNvSpPr>
              <p:nvPr/>
            </p:nvSpPr>
            <p:spPr bwMode="auto">
              <a:xfrm>
                <a:off x="2375" y="2187"/>
                <a:ext cx="43" cy="66"/>
              </a:xfrm>
              <a:custGeom>
                <a:avLst/>
                <a:gdLst/>
                <a:ahLst/>
                <a:cxnLst>
                  <a:cxn ang="0">
                    <a:pos x="0" y="0"/>
                  </a:cxn>
                  <a:cxn ang="0">
                    <a:pos x="24" y="40"/>
                  </a:cxn>
                  <a:cxn ang="0">
                    <a:pos x="51" y="79"/>
                  </a:cxn>
                </a:cxnLst>
                <a:rect l="0" t="0" r="r" b="b"/>
                <a:pathLst>
                  <a:path w="51" h="79">
                    <a:moveTo>
                      <a:pt x="0" y="0"/>
                    </a:moveTo>
                    <a:lnTo>
                      <a:pt x="24" y="40"/>
                    </a:lnTo>
                    <a:lnTo>
                      <a:pt x="51" y="79"/>
                    </a:lnTo>
                  </a:path>
                </a:pathLst>
              </a:custGeom>
              <a:noFill/>
              <a:ln w="38100" cmpd="sng">
                <a:solidFill>
                  <a:schemeClr val="bg1">
                    <a:lumMod val="50000"/>
                  </a:schemeClr>
                </a:solidFill>
                <a:prstDash val="solid"/>
                <a:round/>
                <a:headEnd/>
                <a:tailEnd/>
              </a:ln>
            </p:spPr>
            <p:txBody>
              <a:bodyPr/>
              <a:lstStyle/>
              <a:p>
                <a:endParaRPr lang="en-US"/>
              </a:p>
            </p:txBody>
          </p:sp>
          <p:sp>
            <p:nvSpPr>
              <p:cNvPr id="31" name="Line 35">
                <a:extLst>
                  <a:ext uri="{FF2B5EF4-FFF2-40B4-BE49-F238E27FC236}">
                    <a16:creationId xmlns:a16="http://schemas.microsoft.com/office/drawing/2014/main" id="{02B0E5AC-3F9F-21BC-C8BA-6C0497A9E3C1}"/>
                  </a:ext>
                </a:extLst>
              </p:cNvPr>
              <p:cNvSpPr>
                <a:spLocks noChangeAspect="1" noChangeShapeType="1"/>
              </p:cNvSpPr>
              <p:nvPr/>
            </p:nvSpPr>
            <p:spPr bwMode="auto">
              <a:xfrm>
                <a:off x="2418" y="2253"/>
                <a:ext cx="46" cy="73"/>
              </a:xfrm>
              <a:prstGeom prst="line">
                <a:avLst/>
              </a:prstGeom>
              <a:noFill/>
              <a:ln w="38100">
                <a:solidFill>
                  <a:schemeClr val="bg1">
                    <a:lumMod val="50000"/>
                  </a:schemeClr>
                </a:solidFill>
                <a:round/>
                <a:headEnd/>
                <a:tailEnd/>
              </a:ln>
            </p:spPr>
            <p:txBody>
              <a:bodyPr/>
              <a:lstStyle/>
              <a:p>
                <a:endParaRPr lang="en-US"/>
              </a:p>
            </p:txBody>
          </p:sp>
          <p:sp>
            <p:nvSpPr>
              <p:cNvPr id="32" name="Freeform 36">
                <a:extLst>
                  <a:ext uri="{FF2B5EF4-FFF2-40B4-BE49-F238E27FC236}">
                    <a16:creationId xmlns:a16="http://schemas.microsoft.com/office/drawing/2014/main" id="{A5657906-FF5C-F5ED-18E1-71173A528ECE}"/>
                  </a:ext>
                </a:extLst>
              </p:cNvPr>
              <p:cNvSpPr>
                <a:spLocks noChangeAspect="1"/>
              </p:cNvSpPr>
              <p:nvPr/>
            </p:nvSpPr>
            <p:spPr bwMode="auto">
              <a:xfrm>
                <a:off x="2464" y="2326"/>
                <a:ext cx="43" cy="76"/>
              </a:xfrm>
              <a:custGeom>
                <a:avLst/>
                <a:gdLst/>
                <a:ahLst/>
                <a:cxnLst>
                  <a:cxn ang="0">
                    <a:pos x="0" y="0"/>
                  </a:cxn>
                  <a:cxn ang="0">
                    <a:pos x="28" y="43"/>
                  </a:cxn>
                  <a:cxn ang="0">
                    <a:pos x="51" y="90"/>
                  </a:cxn>
                </a:cxnLst>
                <a:rect l="0" t="0" r="r" b="b"/>
                <a:pathLst>
                  <a:path w="51" h="90">
                    <a:moveTo>
                      <a:pt x="0" y="0"/>
                    </a:moveTo>
                    <a:lnTo>
                      <a:pt x="28" y="43"/>
                    </a:lnTo>
                    <a:lnTo>
                      <a:pt x="51" y="90"/>
                    </a:lnTo>
                  </a:path>
                </a:pathLst>
              </a:custGeom>
              <a:noFill/>
              <a:ln w="38100" cmpd="sng">
                <a:solidFill>
                  <a:schemeClr val="bg1">
                    <a:lumMod val="50000"/>
                  </a:schemeClr>
                </a:solidFill>
                <a:prstDash val="solid"/>
                <a:round/>
                <a:headEnd/>
                <a:tailEnd/>
              </a:ln>
            </p:spPr>
            <p:txBody>
              <a:bodyPr/>
              <a:lstStyle/>
              <a:p>
                <a:endParaRPr lang="en-US"/>
              </a:p>
            </p:txBody>
          </p:sp>
          <p:sp>
            <p:nvSpPr>
              <p:cNvPr id="33" name="Freeform 37">
                <a:extLst>
                  <a:ext uri="{FF2B5EF4-FFF2-40B4-BE49-F238E27FC236}">
                    <a16:creationId xmlns:a16="http://schemas.microsoft.com/office/drawing/2014/main" id="{B8E810B7-02F6-B25F-15D2-C4F4FC1BEC13}"/>
                  </a:ext>
                </a:extLst>
              </p:cNvPr>
              <p:cNvSpPr>
                <a:spLocks noChangeAspect="1"/>
              </p:cNvSpPr>
              <p:nvPr/>
            </p:nvSpPr>
            <p:spPr bwMode="auto">
              <a:xfrm>
                <a:off x="2507" y="2402"/>
                <a:ext cx="43" cy="89"/>
              </a:xfrm>
              <a:custGeom>
                <a:avLst/>
                <a:gdLst/>
                <a:ahLst/>
                <a:cxnLst>
                  <a:cxn ang="0">
                    <a:pos x="0" y="0"/>
                  </a:cxn>
                  <a:cxn ang="0">
                    <a:pos x="24" y="51"/>
                  </a:cxn>
                  <a:cxn ang="0">
                    <a:pos x="51" y="106"/>
                  </a:cxn>
                </a:cxnLst>
                <a:rect l="0" t="0" r="r" b="b"/>
                <a:pathLst>
                  <a:path w="51" h="106">
                    <a:moveTo>
                      <a:pt x="0" y="0"/>
                    </a:moveTo>
                    <a:lnTo>
                      <a:pt x="24" y="51"/>
                    </a:lnTo>
                    <a:lnTo>
                      <a:pt x="51" y="106"/>
                    </a:lnTo>
                  </a:path>
                </a:pathLst>
              </a:custGeom>
              <a:noFill/>
              <a:ln w="38100" cmpd="sng">
                <a:solidFill>
                  <a:schemeClr val="bg1">
                    <a:lumMod val="50000"/>
                  </a:schemeClr>
                </a:solidFill>
                <a:prstDash val="solid"/>
                <a:round/>
                <a:headEnd/>
                <a:tailEnd/>
              </a:ln>
            </p:spPr>
            <p:txBody>
              <a:bodyPr/>
              <a:lstStyle/>
              <a:p>
                <a:endParaRPr lang="en-US"/>
              </a:p>
            </p:txBody>
          </p:sp>
          <p:sp>
            <p:nvSpPr>
              <p:cNvPr id="34" name="Freeform 38">
                <a:extLst>
                  <a:ext uri="{FF2B5EF4-FFF2-40B4-BE49-F238E27FC236}">
                    <a16:creationId xmlns:a16="http://schemas.microsoft.com/office/drawing/2014/main" id="{2D0C301A-5418-FE03-42F6-76C67569658D}"/>
                  </a:ext>
                </a:extLst>
              </p:cNvPr>
              <p:cNvSpPr>
                <a:spLocks noChangeAspect="1"/>
              </p:cNvSpPr>
              <p:nvPr/>
            </p:nvSpPr>
            <p:spPr bwMode="auto">
              <a:xfrm>
                <a:off x="2550" y="2491"/>
                <a:ext cx="44" cy="93"/>
              </a:xfrm>
              <a:custGeom>
                <a:avLst/>
                <a:gdLst/>
                <a:ahLst/>
                <a:cxnLst>
                  <a:cxn ang="0">
                    <a:pos x="0" y="0"/>
                  </a:cxn>
                  <a:cxn ang="0">
                    <a:pos x="24" y="55"/>
                  </a:cxn>
                  <a:cxn ang="0">
                    <a:pos x="52" y="110"/>
                  </a:cxn>
                </a:cxnLst>
                <a:rect l="0" t="0" r="r" b="b"/>
                <a:pathLst>
                  <a:path w="52" h="110">
                    <a:moveTo>
                      <a:pt x="0" y="0"/>
                    </a:moveTo>
                    <a:lnTo>
                      <a:pt x="24" y="55"/>
                    </a:lnTo>
                    <a:lnTo>
                      <a:pt x="52" y="110"/>
                    </a:lnTo>
                  </a:path>
                </a:pathLst>
              </a:custGeom>
              <a:noFill/>
              <a:ln w="38100" cmpd="sng">
                <a:solidFill>
                  <a:schemeClr val="bg1">
                    <a:lumMod val="50000"/>
                  </a:schemeClr>
                </a:solidFill>
                <a:prstDash val="solid"/>
                <a:round/>
                <a:headEnd/>
                <a:tailEnd/>
              </a:ln>
            </p:spPr>
            <p:txBody>
              <a:bodyPr/>
              <a:lstStyle/>
              <a:p>
                <a:endParaRPr lang="en-US"/>
              </a:p>
            </p:txBody>
          </p:sp>
          <p:sp>
            <p:nvSpPr>
              <p:cNvPr id="35" name="Freeform 39">
                <a:extLst>
                  <a:ext uri="{FF2B5EF4-FFF2-40B4-BE49-F238E27FC236}">
                    <a16:creationId xmlns:a16="http://schemas.microsoft.com/office/drawing/2014/main" id="{A653C71F-8B21-7BD7-C760-FA37ED2979A1}"/>
                  </a:ext>
                </a:extLst>
              </p:cNvPr>
              <p:cNvSpPr>
                <a:spLocks noChangeAspect="1"/>
              </p:cNvSpPr>
              <p:nvPr/>
            </p:nvSpPr>
            <p:spPr bwMode="auto">
              <a:xfrm>
                <a:off x="2594" y="2584"/>
                <a:ext cx="46" cy="102"/>
              </a:xfrm>
              <a:custGeom>
                <a:avLst/>
                <a:gdLst/>
                <a:ahLst/>
                <a:cxnLst>
                  <a:cxn ang="0">
                    <a:pos x="0" y="0"/>
                  </a:cxn>
                  <a:cxn ang="0">
                    <a:pos x="27" y="59"/>
                  </a:cxn>
                  <a:cxn ang="0">
                    <a:pos x="55" y="122"/>
                  </a:cxn>
                </a:cxnLst>
                <a:rect l="0" t="0" r="r" b="b"/>
                <a:pathLst>
                  <a:path w="55" h="122">
                    <a:moveTo>
                      <a:pt x="0" y="0"/>
                    </a:moveTo>
                    <a:lnTo>
                      <a:pt x="27" y="59"/>
                    </a:lnTo>
                    <a:lnTo>
                      <a:pt x="55" y="122"/>
                    </a:lnTo>
                  </a:path>
                </a:pathLst>
              </a:custGeom>
              <a:noFill/>
              <a:ln w="38100" cmpd="sng">
                <a:solidFill>
                  <a:schemeClr val="bg1">
                    <a:lumMod val="50000"/>
                  </a:schemeClr>
                </a:solidFill>
                <a:prstDash val="solid"/>
                <a:round/>
                <a:headEnd/>
                <a:tailEnd/>
              </a:ln>
            </p:spPr>
            <p:txBody>
              <a:bodyPr/>
              <a:lstStyle/>
              <a:p>
                <a:endParaRPr lang="en-US"/>
              </a:p>
            </p:txBody>
          </p:sp>
          <p:sp>
            <p:nvSpPr>
              <p:cNvPr id="36" name="Line 40">
                <a:extLst>
                  <a:ext uri="{FF2B5EF4-FFF2-40B4-BE49-F238E27FC236}">
                    <a16:creationId xmlns:a16="http://schemas.microsoft.com/office/drawing/2014/main" id="{4C2C8442-24A0-5FFD-44A6-DB196E7000E3}"/>
                  </a:ext>
                </a:extLst>
              </p:cNvPr>
              <p:cNvSpPr>
                <a:spLocks noChangeAspect="1" noChangeShapeType="1"/>
              </p:cNvSpPr>
              <p:nvPr/>
            </p:nvSpPr>
            <p:spPr bwMode="auto">
              <a:xfrm>
                <a:off x="2640" y="2686"/>
                <a:ext cx="43" cy="110"/>
              </a:xfrm>
              <a:prstGeom prst="line">
                <a:avLst/>
              </a:prstGeom>
              <a:noFill/>
              <a:ln w="38100">
                <a:solidFill>
                  <a:schemeClr val="bg1">
                    <a:lumMod val="50000"/>
                  </a:schemeClr>
                </a:solidFill>
                <a:round/>
                <a:headEnd/>
                <a:tailEnd/>
              </a:ln>
            </p:spPr>
            <p:txBody>
              <a:bodyPr/>
              <a:lstStyle/>
              <a:p>
                <a:endParaRPr lang="en-US"/>
              </a:p>
            </p:txBody>
          </p:sp>
        </p:grpSp>
        <p:grpSp>
          <p:nvGrpSpPr>
            <p:cNvPr id="37" name="Group 49">
              <a:extLst>
                <a:ext uri="{FF2B5EF4-FFF2-40B4-BE49-F238E27FC236}">
                  <a16:creationId xmlns:a16="http://schemas.microsoft.com/office/drawing/2014/main" id="{722103D7-4C1C-4490-07AF-17375AB0F598}"/>
                </a:ext>
              </a:extLst>
            </p:cNvPr>
            <p:cNvGrpSpPr>
              <a:grpSpLocks noChangeAspect="1"/>
            </p:cNvGrpSpPr>
            <p:nvPr/>
          </p:nvGrpSpPr>
          <p:grpSpPr bwMode="auto">
            <a:xfrm>
              <a:off x="7406468" y="1700213"/>
              <a:ext cx="1323975" cy="746125"/>
              <a:chOff x="1345" y="2016"/>
              <a:chExt cx="1193" cy="672"/>
            </a:xfrm>
          </p:grpSpPr>
          <p:sp>
            <p:nvSpPr>
              <p:cNvPr id="38" name="Arc 46">
                <a:extLst>
                  <a:ext uri="{FF2B5EF4-FFF2-40B4-BE49-F238E27FC236}">
                    <a16:creationId xmlns:a16="http://schemas.microsoft.com/office/drawing/2014/main" id="{97FE5AE4-D61E-8B9A-01E8-95E398D25903}"/>
                  </a:ext>
                </a:extLst>
              </p:cNvPr>
              <p:cNvSpPr>
                <a:spLocks noChangeAspect="1"/>
              </p:cNvSpPr>
              <p:nvPr/>
            </p:nvSpPr>
            <p:spPr bwMode="auto">
              <a:xfrm rot="5400000" flipH="1" flipV="1">
                <a:off x="1521" y="1840"/>
                <a:ext cx="672" cy="1024"/>
              </a:xfrm>
              <a:custGeom>
                <a:avLst/>
                <a:gdLst>
                  <a:gd name="G0" fmla="+- 0 0 0"/>
                  <a:gd name="G1" fmla="+- 21600 0 0"/>
                  <a:gd name="G2" fmla="+- 21600 0 0"/>
                  <a:gd name="T0" fmla="*/ 0 w 21600"/>
                  <a:gd name="T1" fmla="*/ 0 h 25603"/>
                  <a:gd name="T2" fmla="*/ 21226 w 21600"/>
                  <a:gd name="T3" fmla="*/ 25603 h 25603"/>
                  <a:gd name="T4" fmla="*/ 0 w 21600"/>
                  <a:gd name="T5" fmla="*/ 21600 h 25603"/>
                </a:gdLst>
                <a:ahLst/>
                <a:cxnLst>
                  <a:cxn ang="0">
                    <a:pos x="T0" y="T1"/>
                  </a:cxn>
                  <a:cxn ang="0">
                    <a:pos x="T2" y="T3"/>
                  </a:cxn>
                  <a:cxn ang="0">
                    <a:pos x="T4" y="T5"/>
                  </a:cxn>
                </a:cxnLst>
                <a:rect l="0" t="0" r="r" b="b"/>
                <a:pathLst>
                  <a:path w="21600" h="25603" fill="none" extrusionOk="0">
                    <a:moveTo>
                      <a:pt x="-1" y="0"/>
                    </a:moveTo>
                    <a:cubicBezTo>
                      <a:pt x="11929" y="0"/>
                      <a:pt x="21600" y="9670"/>
                      <a:pt x="21600" y="21600"/>
                    </a:cubicBezTo>
                    <a:cubicBezTo>
                      <a:pt x="21600" y="22943"/>
                      <a:pt x="21474" y="24283"/>
                      <a:pt x="21225" y="25602"/>
                    </a:cubicBezTo>
                  </a:path>
                  <a:path w="21600" h="25603" stroke="0" extrusionOk="0">
                    <a:moveTo>
                      <a:pt x="-1" y="0"/>
                    </a:moveTo>
                    <a:cubicBezTo>
                      <a:pt x="11929" y="0"/>
                      <a:pt x="21600" y="9670"/>
                      <a:pt x="21600" y="21600"/>
                    </a:cubicBezTo>
                    <a:cubicBezTo>
                      <a:pt x="21600" y="22943"/>
                      <a:pt x="21474" y="24283"/>
                      <a:pt x="21225" y="25602"/>
                    </a:cubicBezTo>
                    <a:lnTo>
                      <a:pt x="0" y="21600"/>
                    </a:lnTo>
                    <a:close/>
                  </a:path>
                </a:pathLst>
              </a:custGeom>
              <a:noFill/>
              <a:ln w="38100">
                <a:solidFill>
                  <a:schemeClr val="tx1"/>
                </a:solidFill>
                <a:round/>
                <a:headEnd/>
                <a:tailEnd/>
              </a:ln>
              <a:effectLst/>
            </p:spPr>
            <p:txBody>
              <a:bodyPr wrap="none" anchor="ctr"/>
              <a:lstStyle/>
              <a:p>
                <a:endParaRPr lang="en-US"/>
              </a:p>
            </p:txBody>
          </p:sp>
          <p:sp>
            <p:nvSpPr>
              <p:cNvPr id="39" name="Line 48">
                <a:extLst>
                  <a:ext uri="{FF2B5EF4-FFF2-40B4-BE49-F238E27FC236}">
                    <a16:creationId xmlns:a16="http://schemas.microsoft.com/office/drawing/2014/main" id="{7D6DBC3B-05A2-B387-1A48-7FF858E370D0}"/>
                  </a:ext>
                </a:extLst>
              </p:cNvPr>
              <p:cNvSpPr>
                <a:spLocks noChangeAspect="1" noChangeShapeType="1"/>
              </p:cNvSpPr>
              <p:nvPr/>
            </p:nvSpPr>
            <p:spPr bwMode="auto">
              <a:xfrm>
                <a:off x="2298" y="2016"/>
                <a:ext cx="240" cy="0"/>
              </a:xfrm>
              <a:prstGeom prst="line">
                <a:avLst/>
              </a:prstGeom>
              <a:noFill/>
              <a:ln w="38100">
                <a:solidFill>
                  <a:schemeClr val="tx1"/>
                </a:solidFill>
                <a:round/>
                <a:headEnd/>
                <a:tailEnd/>
              </a:ln>
              <a:effectLst/>
            </p:spPr>
            <p:txBody>
              <a:bodyPr wrap="none" anchor="ctr"/>
              <a:lstStyle/>
              <a:p>
                <a:endParaRPr lang="en-US"/>
              </a:p>
            </p:txBody>
          </p:sp>
        </p:grpSp>
        <p:sp>
          <p:nvSpPr>
            <p:cNvPr id="40" name="Oval 52">
              <a:extLst>
                <a:ext uri="{FF2B5EF4-FFF2-40B4-BE49-F238E27FC236}">
                  <a16:creationId xmlns:a16="http://schemas.microsoft.com/office/drawing/2014/main" id="{0B633801-359B-0033-C4E7-29D127D007A4}"/>
                </a:ext>
              </a:extLst>
            </p:cNvPr>
            <p:cNvSpPr>
              <a:spLocks noChangeAspect="1" noChangeArrowheads="1"/>
            </p:cNvSpPr>
            <p:nvPr/>
          </p:nvSpPr>
          <p:spPr bwMode="auto">
            <a:xfrm>
              <a:off x="8378018" y="1612900"/>
              <a:ext cx="160337" cy="160337"/>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41" name="Oval 53">
              <a:extLst>
                <a:ext uri="{FF2B5EF4-FFF2-40B4-BE49-F238E27FC236}">
                  <a16:creationId xmlns:a16="http://schemas.microsoft.com/office/drawing/2014/main" id="{2949F0B1-DB4F-874C-71C6-A21DC82B9490}"/>
                </a:ext>
              </a:extLst>
            </p:cNvPr>
            <p:cNvSpPr>
              <a:spLocks noChangeAspect="1" noChangeArrowheads="1"/>
            </p:cNvSpPr>
            <p:nvPr/>
          </p:nvSpPr>
          <p:spPr bwMode="auto">
            <a:xfrm>
              <a:off x="7589030" y="1851025"/>
              <a:ext cx="160337" cy="158750"/>
            </a:xfrm>
            <a:prstGeom prst="ellipse">
              <a:avLst/>
            </a:prstGeom>
            <a:solidFill>
              <a:srgbClr val="FFFF00"/>
            </a:solidFill>
            <a:ln w="9525">
              <a:solidFill>
                <a:schemeClr val="tx1"/>
              </a:solidFill>
              <a:round/>
              <a:headEnd/>
              <a:tailEnd/>
            </a:ln>
            <a:effectLst/>
          </p:spPr>
          <p:txBody>
            <a:bodyPr wrap="none" anchor="ctr"/>
            <a:lstStyle/>
            <a:p>
              <a:endParaRPr lang="en-US"/>
            </a:p>
          </p:txBody>
        </p:sp>
      </p:grpSp>
    </p:spTree>
    <p:extLst>
      <p:ext uri="{BB962C8B-B14F-4D97-AF65-F5344CB8AC3E}">
        <p14:creationId xmlns:p14="http://schemas.microsoft.com/office/powerpoint/2010/main" val="3537209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8" name="Rectangle 2"/>
          <p:cNvSpPr>
            <a:spLocks noGrp="1" noChangeArrowheads="1"/>
          </p:cNvSpPr>
          <p:nvPr>
            <p:ph type="title"/>
          </p:nvPr>
        </p:nvSpPr>
        <p:spPr>
          <a:xfrm>
            <a:off x="496093" y="513555"/>
            <a:ext cx="8570118" cy="1143000"/>
          </a:xfrm>
        </p:spPr>
        <p:txBody>
          <a:bodyPr>
            <a:normAutofit fontScale="90000"/>
          </a:bodyPr>
          <a:lstStyle/>
          <a:p>
            <a:pPr eaLnBrk="1" hangingPunct="1">
              <a:defRPr/>
            </a:pPr>
            <a:r>
              <a:rPr lang="en-GB" sz="4000" dirty="0"/>
              <a:t>Starfish outbreaks modulated by Allee effect</a:t>
            </a:r>
          </a:p>
        </p:txBody>
      </p:sp>
      <p:sp>
        <p:nvSpPr>
          <p:cNvPr id="72712" name="Rectangle 4"/>
          <p:cNvSpPr>
            <a:spLocks noChangeAspect="1" noChangeArrowheads="1"/>
          </p:cNvSpPr>
          <p:nvPr/>
        </p:nvSpPr>
        <p:spPr bwMode="auto">
          <a:xfrm>
            <a:off x="1274764" y="4797425"/>
            <a:ext cx="203200" cy="274638"/>
          </a:xfrm>
          <a:prstGeom prst="rect">
            <a:avLst/>
          </a:prstGeom>
          <a:noFill/>
          <a:ln w="9525">
            <a:noFill/>
            <a:miter lim="800000"/>
            <a:headEnd/>
            <a:tailEnd/>
          </a:ln>
        </p:spPr>
        <p:txBody>
          <a:bodyPr wrap="none" lIns="0" tIns="0" rIns="0" bIns="0">
            <a:spAutoFit/>
          </a:bodyPr>
          <a:lstStyle/>
          <a:p>
            <a:pPr eaLnBrk="0" hangingPunct="0">
              <a:defRPr/>
            </a:pPr>
            <a:r>
              <a:rPr lang="en-GB">
                <a:latin typeface="Helvetica" pitchFamily="34" charset="0"/>
              </a:rPr>
              <a:t>-1</a:t>
            </a:r>
          </a:p>
        </p:txBody>
      </p:sp>
      <p:sp>
        <p:nvSpPr>
          <p:cNvPr id="72713" name="Rectangle 5"/>
          <p:cNvSpPr>
            <a:spLocks noChangeAspect="1" noChangeArrowheads="1"/>
          </p:cNvSpPr>
          <p:nvPr/>
        </p:nvSpPr>
        <p:spPr bwMode="auto">
          <a:xfrm>
            <a:off x="1341439" y="4224338"/>
            <a:ext cx="127000" cy="274638"/>
          </a:xfrm>
          <a:prstGeom prst="rect">
            <a:avLst/>
          </a:prstGeom>
          <a:noFill/>
          <a:ln w="9525">
            <a:noFill/>
            <a:miter lim="800000"/>
            <a:headEnd/>
            <a:tailEnd/>
          </a:ln>
        </p:spPr>
        <p:txBody>
          <a:bodyPr wrap="none" lIns="0" tIns="0" rIns="0" bIns="0">
            <a:spAutoFit/>
          </a:bodyPr>
          <a:lstStyle/>
          <a:p>
            <a:pPr eaLnBrk="0" hangingPunct="0">
              <a:defRPr/>
            </a:pPr>
            <a:r>
              <a:rPr lang="en-GB">
                <a:latin typeface="Helvetica" pitchFamily="34" charset="0"/>
              </a:rPr>
              <a:t>0</a:t>
            </a:r>
          </a:p>
        </p:txBody>
      </p:sp>
      <p:sp>
        <p:nvSpPr>
          <p:cNvPr id="72714" name="Rectangle 6"/>
          <p:cNvSpPr>
            <a:spLocks noChangeAspect="1" noChangeArrowheads="1"/>
          </p:cNvSpPr>
          <p:nvPr/>
        </p:nvSpPr>
        <p:spPr bwMode="auto">
          <a:xfrm>
            <a:off x="1341439" y="3646488"/>
            <a:ext cx="127000" cy="274638"/>
          </a:xfrm>
          <a:prstGeom prst="rect">
            <a:avLst/>
          </a:prstGeom>
          <a:noFill/>
          <a:ln w="9525">
            <a:noFill/>
            <a:miter lim="800000"/>
            <a:headEnd/>
            <a:tailEnd/>
          </a:ln>
        </p:spPr>
        <p:txBody>
          <a:bodyPr wrap="none" lIns="0" tIns="0" rIns="0" bIns="0">
            <a:spAutoFit/>
          </a:bodyPr>
          <a:lstStyle/>
          <a:p>
            <a:pPr eaLnBrk="0" hangingPunct="0">
              <a:defRPr/>
            </a:pPr>
            <a:r>
              <a:rPr lang="en-GB">
                <a:latin typeface="Helvetica" pitchFamily="34" charset="0"/>
              </a:rPr>
              <a:t>1</a:t>
            </a:r>
          </a:p>
        </p:txBody>
      </p:sp>
      <p:sp>
        <p:nvSpPr>
          <p:cNvPr id="72715" name="Rectangle 7"/>
          <p:cNvSpPr>
            <a:spLocks noChangeAspect="1" noChangeArrowheads="1"/>
          </p:cNvSpPr>
          <p:nvPr/>
        </p:nvSpPr>
        <p:spPr bwMode="auto">
          <a:xfrm>
            <a:off x="1341439" y="3079750"/>
            <a:ext cx="127000" cy="274638"/>
          </a:xfrm>
          <a:prstGeom prst="rect">
            <a:avLst/>
          </a:prstGeom>
          <a:noFill/>
          <a:ln w="9525">
            <a:noFill/>
            <a:miter lim="800000"/>
            <a:headEnd/>
            <a:tailEnd/>
          </a:ln>
        </p:spPr>
        <p:txBody>
          <a:bodyPr wrap="none" lIns="0" tIns="0" rIns="0" bIns="0">
            <a:spAutoFit/>
          </a:bodyPr>
          <a:lstStyle/>
          <a:p>
            <a:pPr eaLnBrk="0" hangingPunct="0">
              <a:defRPr/>
            </a:pPr>
            <a:r>
              <a:rPr lang="en-GB">
                <a:latin typeface="Helvetica" pitchFamily="34" charset="0"/>
              </a:rPr>
              <a:t>2</a:t>
            </a:r>
          </a:p>
        </p:txBody>
      </p:sp>
      <p:sp>
        <p:nvSpPr>
          <p:cNvPr id="72716" name="Rectangle 8"/>
          <p:cNvSpPr>
            <a:spLocks noChangeAspect="1" noChangeArrowheads="1"/>
          </p:cNvSpPr>
          <p:nvPr/>
        </p:nvSpPr>
        <p:spPr bwMode="auto">
          <a:xfrm>
            <a:off x="1341439" y="2501900"/>
            <a:ext cx="127000" cy="274638"/>
          </a:xfrm>
          <a:prstGeom prst="rect">
            <a:avLst/>
          </a:prstGeom>
          <a:noFill/>
          <a:ln w="9525">
            <a:noFill/>
            <a:miter lim="800000"/>
            <a:headEnd/>
            <a:tailEnd/>
          </a:ln>
        </p:spPr>
        <p:txBody>
          <a:bodyPr wrap="none" lIns="0" tIns="0" rIns="0" bIns="0">
            <a:spAutoFit/>
          </a:bodyPr>
          <a:lstStyle/>
          <a:p>
            <a:pPr eaLnBrk="0" hangingPunct="0">
              <a:defRPr/>
            </a:pPr>
            <a:r>
              <a:rPr lang="en-GB" dirty="0">
                <a:latin typeface="Helvetica" pitchFamily="34" charset="0"/>
              </a:rPr>
              <a:t>3</a:t>
            </a:r>
          </a:p>
        </p:txBody>
      </p:sp>
      <p:sp>
        <p:nvSpPr>
          <p:cNvPr id="72717" name="Rectangle 9"/>
          <p:cNvSpPr>
            <a:spLocks noChangeAspect="1" noChangeArrowheads="1"/>
          </p:cNvSpPr>
          <p:nvPr/>
        </p:nvSpPr>
        <p:spPr bwMode="auto">
          <a:xfrm>
            <a:off x="1785939" y="5056188"/>
            <a:ext cx="338138" cy="274638"/>
          </a:xfrm>
          <a:prstGeom prst="rect">
            <a:avLst/>
          </a:prstGeom>
          <a:noFill/>
          <a:ln w="9525">
            <a:noFill/>
            <a:miter lim="800000"/>
            <a:headEnd/>
            <a:tailEnd/>
          </a:ln>
        </p:spPr>
        <p:txBody>
          <a:bodyPr wrap="none" lIns="0" tIns="0" rIns="0" bIns="0">
            <a:spAutoFit/>
          </a:bodyPr>
          <a:lstStyle/>
          <a:p>
            <a:pPr eaLnBrk="0" hangingPunct="0">
              <a:defRPr/>
            </a:pPr>
            <a:r>
              <a:rPr lang="en-GB">
                <a:latin typeface="Helvetica" pitchFamily="34" charset="0"/>
              </a:rPr>
              <a:t>10</a:t>
            </a:r>
            <a:r>
              <a:rPr lang="en-GB" baseline="30000">
                <a:latin typeface="Helvetica" pitchFamily="34" charset="0"/>
              </a:rPr>
              <a:t>2</a:t>
            </a:r>
            <a:endParaRPr lang="en-GB">
              <a:latin typeface="Helvetica" pitchFamily="34" charset="0"/>
            </a:endParaRPr>
          </a:p>
        </p:txBody>
      </p:sp>
      <p:sp>
        <p:nvSpPr>
          <p:cNvPr id="72718" name="Rectangle 10"/>
          <p:cNvSpPr>
            <a:spLocks noChangeAspect="1" noChangeArrowheads="1"/>
          </p:cNvSpPr>
          <p:nvPr/>
        </p:nvSpPr>
        <p:spPr bwMode="auto">
          <a:xfrm>
            <a:off x="2608264" y="5056188"/>
            <a:ext cx="338138" cy="274638"/>
          </a:xfrm>
          <a:prstGeom prst="rect">
            <a:avLst/>
          </a:prstGeom>
          <a:noFill/>
          <a:ln w="9525">
            <a:noFill/>
            <a:miter lim="800000"/>
            <a:headEnd/>
            <a:tailEnd/>
          </a:ln>
        </p:spPr>
        <p:txBody>
          <a:bodyPr wrap="none" lIns="0" tIns="0" rIns="0" bIns="0">
            <a:spAutoFit/>
          </a:bodyPr>
          <a:lstStyle/>
          <a:p>
            <a:pPr eaLnBrk="0" hangingPunct="0">
              <a:defRPr/>
            </a:pPr>
            <a:r>
              <a:rPr lang="en-GB">
                <a:latin typeface="Helvetica" pitchFamily="34" charset="0"/>
              </a:rPr>
              <a:t>10</a:t>
            </a:r>
            <a:r>
              <a:rPr lang="en-GB" baseline="30000">
                <a:latin typeface="Helvetica" pitchFamily="34" charset="0"/>
              </a:rPr>
              <a:t>3</a:t>
            </a:r>
            <a:endParaRPr lang="en-GB">
              <a:latin typeface="Helvetica" pitchFamily="34" charset="0"/>
            </a:endParaRPr>
          </a:p>
        </p:txBody>
      </p:sp>
      <p:sp>
        <p:nvSpPr>
          <p:cNvPr id="72719" name="Rectangle 11"/>
          <p:cNvSpPr>
            <a:spLocks noChangeAspect="1" noChangeArrowheads="1"/>
          </p:cNvSpPr>
          <p:nvPr/>
        </p:nvSpPr>
        <p:spPr bwMode="auto">
          <a:xfrm>
            <a:off x="3432176" y="5056188"/>
            <a:ext cx="338138" cy="274638"/>
          </a:xfrm>
          <a:prstGeom prst="rect">
            <a:avLst/>
          </a:prstGeom>
          <a:noFill/>
          <a:ln w="9525">
            <a:noFill/>
            <a:miter lim="800000"/>
            <a:headEnd/>
            <a:tailEnd/>
          </a:ln>
        </p:spPr>
        <p:txBody>
          <a:bodyPr wrap="none" lIns="0" tIns="0" rIns="0" bIns="0">
            <a:spAutoFit/>
          </a:bodyPr>
          <a:lstStyle/>
          <a:p>
            <a:pPr eaLnBrk="0" hangingPunct="0">
              <a:defRPr/>
            </a:pPr>
            <a:r>
              <a:rPr lang="en-GB">
                <a:latin typeface="Helvetica" pitchFamily="34" charset="0"/>
              </a:rPr>
              <a:t>10</a:t>
            </a:r>
            <a:r>
              <a:rPr lang="en-GB" baseline="30000">
                <a:latin typeface="Helvetica" pitchFamily="34" charset="0"/>
              </a:rPr>
              <a:t>4</a:t>
            </a:r>
            <a:endParaRPr lang="en-GB">
              <a:latin typeface="Helvetica" pitchFamily="34" charset="0"/>
            </a:endParaRPr>
          </a:p>
        </p:txBody>
      </p:sp>
      <p:sp>
        <p:nvSpPr>
          <p:cNvPr id="72720" name="Rectangle 12"/>
          <p:cNvSpPr>
            <a:spLocks noChangeAspect="1" noChangeArrowheads="1"/>
          </p:cNvSpPr>
          <p:nvPr/>
        </p:nvSpPr>
        <p:spPr bwMode="auto">
          <a:xfrm>
            <a:off x="4224338" y="5056188"/>
            <a:ext cx="338138" cy="274638"/>
          </a:xfrm>
          <a:prstGeom prst="rect">
            <a:avLst/>
          </a:prstGeom>
          <a:noFill/>
          <a:ln w="9525">
            <a:noFill/>
            <a:miter lim="800000"/>
            <a:headEnd/>
            <a:tailEnd/>
          </a:ln>
        </p:spPr>
        <p:txBody>
          <a:bodyPr wrap="none" lIns="0" tIns="0" rIns="0" bIns="0">
            <a:spAutoFit/>
          </a:bodyPr>
          <a:lstStyle/>
          <a:p>
            <a:pPr eaLnBrk="0" hangingPunct="0">
              <a:defRPr/>
            </a:pPr>
            <a:r>
              <a:rPr lang="en-GB" dirty="0">
                <a:latin typeface="Helvetica" pitchFamily="34" charset="0"/>
              </a:rPr>
              <a:t>10</a:t>
            </a:r>
            <a:r>
              <a:rPr lang="en-GB" baseline="30000" dirty="0">
                <a:latin typeface="Helvetica" pitchFamily="34" charset="0"/>
              </a:rPr>
              <a:t>5</a:t>
            </a:r>
            <a:endParaRPr lang="en-GB" dirty="0">
              <a:latin typeface="Helvetica" pitchFamily="34" charset="0"/>
            </a:endParaRPr>
          </a:p>
        </p:txBody>
      </p:sp>
      <p:sp>
        <p:nvSpPr>
          <p:cNvPr id="72721" name="Line 13"/>
          <p:cNvSpPr>
            <a:spLocks noChangeAspect="1" noChangeShapeType="1"/>
          </p:cNvSpPr>
          <p:nvPr/>
        </p:nvSpPr>
        <p:spPr bwMode="auto">
          <a:xfrm>
            <a:off x="1557338" y="2674938"/>
            <a:ext cx="1588" cy="2303463"/>
          </a:xfrm>
          <a:prstGeom prst="line">
            <a:avLst/>
          </a:prstGeom>
          <a:noFill/>
          <a:ln w="28575">
            <a:solidFill>
              <a:schemeClr val="tx1"/>
            </a:solidFill>
            <a:round/>
            <a:headEnd/>
            <a:tailEnd/>
          </a:ln>
        </p:spPr>
        <p:txBody>
          <a:bodyPr/>
          <a:lstStyle/>
          <a:p>
            <a:pPr>
              <a:defRPr/>
            </a:pPr>
            <a:endParaRPr lang="en-US">
              <a:solidFill>
                <a:srgbClr val="000000"/>
              </a:solidFill>
            </a:endParaRPr>
          </a:p>
        </p:txBody>
      </p:sp>
      <p:sp>
        <p:nvSpPr>
          <p:cNvPr id="72722" name="Line 14"/>
          <p:cNvSpPr>
            <a:spLocks noChangeAspect="1" noChangeShapeType="1"/>
          </p:cNvSpPr>
          <p:nvPr/>
        </p:nvSpPr>
        <p:spPr bwMode="auto">
          <a:xfrm>
            <a:off x="1557338" y="4978400"/>
            <a:ext cx="49213" cy="1588"/>
          </a:xfrm>
          <a:prstGeom prst="line">
            <a:avLst/>
          </a:prstGeom>
          <a:noFill/>
          <a:ln w="28575">
            <a:solidFill>
              <a:schemeClr val="tx1"/>
            </a:solidFill>
            <a:round/>
            <a:headEnd/>
            <a:tailEnd/>
          </a:ln>
        </p:spPr>
        <p:txBody>
          <a:bodyPr/>
          <a:lstStyle/>
          <a:p>
            <a:pPr>
              <a:defRPr/>
            </a:pPr>
            <a:endParaRPr lang="en-US">
              <a:solidFill>
                <a:srgbClr val="000000"/>
              </a:solidFill>
            </a:endParaRPr>
          </a:p>
        </p:txBody>
      </p:sp>
      <p:sp>
        <p:nvSpPr>
          <p:cNvPr id="72723" name="Line 15"/>
          <p:cNvSpPr>
            <a:spLocks noChangeAspect="1" noChangeShapeType="1"/>
          </p:cNvSpPr>
          <p:nvPr/>
        </p:nvSpPr>
        <p:spPr bwMode="auto">
          <a:xfrm>
            <a:off x="1557338" y="4405313"/>
            <a:ext cx="49213" cy="1588"/>
          </a:xfrm>
          <a:prstGeom prst="line">
            <a:avLst/>
          </a:prstGeom>
          <a:noFill/>
          <a:ln w="28575">
            <a:solidFill>
              <a:schemeClr val="tx1"/>
            </a:solidFill>
            <a:round/>
            <a:headEnd/>
            <a:tailEnd/>
          </a:ln>
        </p:spPr>
        <p:txBody>
          <a:bodyPr/>
          <a:lstStyle/>
          <a:p>
            <a:pPr>
              <a:defRPr/>
            </a:pPr>
            <a:endParaRPr lang="en-US">
              <a:solidFill>
                <a:srgbClr val="000000"/>
              </a:solidFill>
            </a:endParaRPr>
          </a:p>
        </p:txBody>
      </p:sp>
      <p:sp>
        <p:nvSpPr>
          <p:cNvPr id="72724" name="Line 16"/>
          <p:cNvSpPr>
            <a:spLocks noChangeAspect="1" noChangeShapeType="1"/>
          </p:cNvSpPr>
          <p:nvPr/>
        </p:nvSpPr>
        <p:spPr bwMode="auto">
          <a:xfrm>
            <a:off x="1557338" y="3825875"/>
            <a:ext cx="49213" cy="3175"/>
          </a:xfrm>
          <a:prstGeom prst="line">
            <a:avLst/>
          </a:prstGeom>
          <a:noFill/>
          <a:ln w="28575">
            <a:solidFill>
              <a:schemeClr val="tx1"/>
            </a:solidFill>
            <a:round/>
            <a:headEnd/>
            <a:tailEnd/>
          </a:ln>
        </p:spPr>
        <p:txBody>
          <a:bodyPr/>
          <a:lstStyle/>
          <a:p>
            <a:pPr>
              <a:defRPr/>
            </a:pPr>
            <a:endParaRPr lang="en-US">
              <a:solidFill>
                <a:srgbClr val="000000"/>
              </a:solidFill>
            </a:endParaRPr>
          </a:p>
        </p:txBody>
      </p:sp>
      <p:sp>
        <p:nvSpPr>
          <p:cNvPr id="72725" name="Line 17"/>
          <p:cNvSpPr>
            <a:spLocks noChangeAspect="1" noChangeShapeType="1"/>
          </p:cNvSpPr>
          <p:nvPr/>
        </p:nvSpPr>
        <p:spPr bwMode="auto">
          <a:xfrm>
            <a:off x="1557338" y="3254375"/>
            <a:ext cx="49213" cy="1588"/>
          </a:xfrm>
          <a:prstGeom prst="line">
            <a:avLst/>
          </a:prstGeom>
          <a:noFill/>
          <a:ln w="28575">
            <a:solidFill>
              <a:schemeClr val="tx1"/>
            </a:solidFill>
            <a:round/>
            <a:headEnd/>
            <a:tailEnd/>
          </a:ln>
        </p:spPr>
        <p:txBody>
          <a:bodyPr/>
          <a:lstStyle/>
          <a:p>
            <a:pPr>
              <a:defRPr/>
            </a:pPr>
            <a:endParaRPr lang="en-US">
              <a:solidFill>
                <a:srgbClr val="000000"/>
              </a:solidFill>
            </a:endParaRPr>
          </a:p>
        </p:txBody>
      </p:sp>
      <p:sp>
        <p:nvSpPr>
          <p:cNvPr id="72726" name="Line 18"/>
          <p:cNvSpPr>
            <a:spLocks noChangeAspect="1" noChangeShapeType="1"/>
          </p:cNvSpPr>
          <p:nvPr/>
        </p:nvSpPr>
        <p:spPr bwMode="auto">
          <a:xfrm>
            <a:off x="1557338" y="2674938"/>
            <a:ext cx="49213" cy="1588"/>
          </a:xfrm>
          <a:prstGeom prst="line">
            <a:avLst/>
          </a:prstGeom>
          <a:noFill/>
          <a:ln w="28575">
            <a:solidFill>
              <a:schemeClr val="tx1"/>
            </a:solidFill>
            <a:round/>
            <a:headEnd/>
            <a:tailEnd/>
          </a:ln>
        </p:spPr>
        <p:txBody>
          <a:bodyPr/>
          <a:lstStyle/>
          <a:p>
            <a:pPr>
              <a:defRPr/>
            </a:pPr>
            <a:endParaRPr lang="en-US">
              <a:solidFill>
                <a:srgbClr val="000000"/>
              </a:solidFill>
            </a:endParaRPr>
          </a:p>
        </p:txBody>
      </p:sp>
      <p:sp>
        <p:nvSpPr>
          <p:cNvPr id="72727" name="Line 19"/>
          <p:cNvSpPr>
            <a:spLocks noChangeAspect="1" noChangeShapeType="1"/>
          </p:cNvSpPr>
          <p:nvPr/>
        </p:nvSpPr>
        <p:spPr bwMode="auto">
          <a:xfrm>
            <a:off x="1557338" y="4978400"/>
            <a:ext cx="3287713" cy="1588"/>
          </a:xfrm>
          <a:prstGeom prst="line">
            <a:avLst/>
          </a:prstGeom>
          <a:noFill/>
          <a:ln w="28575">
            <a:solidFill>
              <a:schemeClr val="tx1"/>
            </a:solidFill>
            <a:round/>
            <a:headEnd/>
            <a:tailEnd/>
          </a:ln>
        </p:spPr>
        <p:txBody>
          <a:bodyPr/>
          <a:lstStyle/>
          <a:p>
            <a:pPr>
              <a:defRPr/>
            </a:pPr>
            <a:endParaRPr lang="en-US">
              <a:solidFill>
                <a:srgbClr val="000000"/>
              </a:solidFill>
            </a:endParaRPr>
          </a:p>
        </p:txBody>
      </p:sp>
      <p:sp>
        <p:nvSpPr>
          <p:cNvPr id="72728" name="Line 20"/>
          <p:cNvSpPr>
            <a:spLocks noChangeAspect="1" noChangeShapeType="1"/>
          </p:cNvSpPr>
          <p:nvPr/>
        </p:nvSpPr>
        <p:spPr bwMode="auto">
          <a:xfrm flipV="1">
            <a:off x="1557338" y="4930775"/>
            <a:ext cx="1588" cy="47625"/>
          </a:xfrm>
          <a:prstGeom prst="line">
            <a:avLst/>
          </a:prstGeom>
          <a:noFill/>
          <a:ln w="28575">
            <a:solidFill>
              <a:schemeClr val="tx1"/>
            </a:solidFill>
            <a:round/>
            <a:headEnd/>
            <a:tailEnd/>
          </a:ln>
        </p:spPr>
        <p:txBody>
          <a:bodyPr/>
          <a:lstStyle/>
          <a:p>
            <a:pPr>
              <a:defRPr/>
            </a:pPr>
            <a:endParaRPr lang="en-US">
              <a:solidFill>
                <a:srgbClr val="000000"/>
              </a:solidFill>
            </a:endParaRPr>
          </a:p>
        </p:txBody>
      </p:sp>
      <p:sp>
        <p:nvSpPr>
          <p:cNvPr id="72729" name="Line 21"/>
          <p:cNvSpPr>
            <a:spLocks noChangeAspect="1" noChangeShapeType="1"/>
          </p:cNvSpPr>
          <p:nvPr/>
        </p:nvSpPr>
        <p:spPr bwMode="auto">
          <a:xfrm flipV="1">
            <a:off x="1966913" y="4930775"/>
            <a:ext cx="1588" cy="47625"/>
          </a:xfrm>
          <a:prstGeom prst="line">
            <a:avLst/>
          </a:prstGeom>
          <a:noFill/>
          <a:ln w="28575">
            <a:solidFill>
              <a:schemeClr val="tx1"/>
            </a:solidFill>
            <a:round/>
            <a:headEnd/>
            <a:tailEnd/>
          </a:ln>
        </p:spPr>
        <p:txBody>
          <a:bodyPr/>
          <a:lstStyle/>
          <a:p>
            <a:pPr>
              <a:defRPr/>
            </a:pPr>
            <a:endParaRPr lang="en-US">
              <a:solidFill>
                <a:srgbClr val="000000"/>
              </a:solidFill>
            </a:endParaRPr>
          </a:p>
        </p:txBody>
      </p:sp>
      <p:sp>
        <p:nvSpPr>
          <p:cNvPr id="72730" name="Line 22"/>
          <p:cNvSpPr>
            <a:spLocks noChangeAspect="1" noChangeShapeType="1"/>
          </p:cNvSpPr>
          <p:nvPr/>
        </p:nvSpPr>
        <p:spPr bwMode="auto">
          <a:xfrm flipV="1">
            <a:off x="2789238" y="4930775"/>
            <a:ext cx="1588" cy="47625"/>
          </a:xfrm>
          <a:prstGeom prst="line">
            <a:avLst/>
          </a:prstGeom>
          <a:noFill/>
          <a:ln w="28575">
            <a:solidFill>
              <a:schemeClr val="tx1"/>
            </a:solidFill>
            <a:round/>
            <a:headEnd/>
            <a:tailEnd/>
          </a:ln>
        </p:spPr>
        <p:txBody>
          <a:bodyPr/>
          <a:lstStyle/>
          <a:p>
            <a:pPr>
              <a:defRPr/>
            </a:pPr>
            <a:endParaRPr lang="en-US">
              <a:solidFill>
                <a:srgbClr val="000000"/>
              </a:solidFill>
            </a:endParaRPr>
          </a:p>
        </p:txBody>
      </p:sp>
      <p:sp>
        <p:nvSpPr>
          <p:cNvPr id="72731" name="Line 23"/>
          <p:cNvSpPr>
            <a:spLocks noChangeAspect="1" noChangeShapeType="1"/>
          </p:cNvSpPr>
          <p:nvPr/>
        </p:nvSpPr>
        <p:spPr bwMode="auto">
          <a:xfrm flipV="1">
            <a:off x="3611563" y="4930775"/>
            <a:ext cx="1588" cy="47625"/>
          </a:xfrm>
          <a:prstGeom prst="line">
            <a:avLst/>
          </a:prstGeom>
          <a:noFill/>
          <a:ln w="28575">
            <a:solidFill>
              <a:schemeClr val="tx1"/>
            </a:solidFill>
            <a:round/>
            <a:headEnd/>
            <a:tailEnd/>
          </a:ln>
        </p:spPr>
        <p:txBody>
          <a:bodyPr/>
          <a:lstStyle/>
          <a:p>
            <a:pPr>
              <a:defRPr/>
            </a:pPr>
            <a:endParaRPr lang="en-US">
              <a:solidFill>
                <a:srgbClr val="000000"/>
              </a:solidFill>
            </a:endParaRPr>
          </a:p>
        </p:txBody>
      </p:sp>
      <p:sp>
        <p:nvSpPr>
          <p:cNvPr id="72732" name="Line 24"/>
          <p:cNvSpPr>
            <a:spLocks noChangeAspect="1" noChangeShapeType="1"/>
          </p:cNvSpPr>
          <p:nvPr/>
        </p:nvSpPr>
        <p:spPr bwMode="auto">
          <a:xfrm flipV="1">
            <a:off x="4435475" y="4930775"/>
            <a:ext cx="1588" cy="47625"/>
          </a:xfrm>
          <a:prstGeom prst="line">
            <a:avLst/>
          </a:prstGeom>
          <a:noFill/>
          <a:ln w="28575">
            <a:solidFill>
              <a:schemeClr val="tx1"/>
            </a:solidFill>
            <a:round/>
            <a:headEnd/>
            <a:tailEnd/>
          </a:ln>
        </p:spPr>
        <p:txBody>
          <a:bodyPr/>
          <a:lstStyle/>
          <a:p>
            <a:pPr>
              <a:defRPr/>
            </a:pPr>
            <a:endParaRPr lang="en-US">
              <a:solidFill>
                <a:srgbClr val="000000"/>
              </a:solidFill>
            </a:endParaRPr>
          </a:p>
        </p:txBody>
      </p:sp>
      <p:sp>
        <p:nvSpPr>
          <p:cNvPr id="72733" name="Line 25"/>
          <p:cNvSpPr>
            <a:spLocks noChangeAspect="1" noChangeShapeType="1"/>
          </p:cNvSpPr>
          <p:nvPr/>
        </p:nvSpPr>
        <p:spPr bwMode="auto">
          <a:xfrm flipV="1">
            <a:off x="4845050" y="4930775"/>
            <a:ext cx="1588" cy="47625"/>
          </a:xfrm>
          <a:prstGeom prst="line">
            <a:avLst/>
          </a:prstGeom>
          <a:noFill/>
          <a:ln w="28575">
            <a:solidFill>
              <a:schemeClr val="tx1"/>
            </a:solidFill>
            <a:round/>
            <a:headEnd/>
            <a:tailEnd/>
          </a:ln>
        </p:spPr>
        <p:txBody>
          <a:bodyPr/>
          <a:lstStyle/>
          <a:p>
            <a:pPr>
              <a:defRPr/>
            </a:pPr>
            <a:endParaRPr lang="en-US">
              <a:solidFill>
                <a:srgbClr val="000000"/>
              </a:solidFill>
            </a:endParaRPr>
          </a:p>
        </p:txBody>
      </p:sp>
      <p:sp>
        <p:nvSpPr>
          <p:cNvPr id="72741" name="Line 33"/>
          <p:cNvSpPr>
            <a:spLocks noChangeAspect="1" noChangeShapeType="1"/>
          </p:cNvSpPr>
          <p:nvPr/>
        </p:nvSpPr>
        <p:spPr bwMode="auto">
          <a:xfrm>
            <a:off x="1619250" y="4410075"/>
            <a:ext cx="3213100" cy="1588"/>
          </a:xfrm>
          <a:prstGeom prst="line">
            <a:avLst/>
          </a:prstGeom>
          <a:noFill/>
          <a:ln w="12700">
            <a:solidFill>
              <a:schemeClr val="tx1"/>
            </a:solidFill>
            <a:prstDash val="dash"/>
            <a:round/>
            <a:headEnd/>
            <a:tailEnd/>
          </a:ln>
        </p:spPr>
        <p:txBody>
          <a:bodyPr/>
          <a:lstStyle/>
          <a:p>
            <a:pPr>
              <a:defRPr/>
            </a:pPr>
            <a:endParaRPr lang="en-US">
              <a:solidFill>
                <a:srgbClr val="000000"/>
              </a:solidFill>
            </a:endParaRPr>
          </a:p>
        </p:txBody>
      </p:sp>
      <p:sp>
        <p:nvSpPr>
          <p:cNvPr id="72742" name="Text Box 34"/>
          <p:cNvSpPr txBox="1">
            <a:spLocks noChangeArrowheads="1"/>
          </p:cNvSpPr>
          <p:nvPr/>
        </p:nvSpPr>
        <p:spPr bwMode="auto">
          <a:xfrm>
            <a:off x="1782763" y="5500688"/>
            <a:ext cx="2541588" cy="366713"/>
          </a:xfrm>
          <a:prstGeom prst="rect">
            <a:avLst/>
          </a:prstGeom>
          <a:noFill/>
          <a:ln w="9525">
            <a:noFill/>
            <a:miter lim="800000"/>
            <a:headEnd/>
            <a:tailEnd/>
          </a:ln>
        </p:spPr>
        <p:txBody>
          <a:bodyPr wrap="none">
            <a:spAutoFit/>
          </a:bodyPr>
          <a:lstStyle/>
          <a:p>
            <a:pPr eaLnBrk="0" hangingPunct="0">
              <a:defRPr/>
            </a:pPr>
            <a:r>
              <a:rPr lang="en-GB">
                <a:latin typeface="Helvetica" pitchFamily="34" charset="0"/>
              </a:rPr>
              <a:t>Starfish density (#/km</a:t>
            </a:r>
            <a:r>
              <a:rPr lang="en-GB" baseline="30000">
                <a:latin typeface="Helvetica" pitchFamily="34" charset="0"/>
              </a:rPr>
              <a:t>2</a:t>
            </a:r>
            <a:r>
              <a:rPr lang="en-GB">
                <a:latin typeface="Helvetica" pitchFamily="34" charset="0"/>
              </a:rPr>
              <a:t>)</a:t>
            </a:r>
          </a:p>
        </p:txBody>
      </p:sp>
      <p:sp>
        <p:nvSpPr>
          <p:cNvPr id="72743" name="Text Box 35"/>
          <p:cNvSpPr txBox="1">
            <a:spLocks noChangeArrowheads="1"/>
          </p:cNvSpPr>
          <p:nvPr/>
        </p:nvSpPr>
        <p:spPr bwMode="auto">
          <a:xfrm rot="16200000">
            <a:off x="-311149" y="3513137"/>
            <a:ext cx="2419350" cy="641350"/>
          </a:xfrm>
          <a:prstGeom prst="rect">
            <a:avLst/>
          </a:prstGeom>
          <a:noFill/>
          <a:ln w="9525">
            <a:noFill/>
            <a:miter lim="800000"/>
            <a:headEnd/>
            <a:tailEnd/>
          </a:ln>
        </p:spPr>
        <p:txBody>
          <a:bodyPr wrap="none">
            <a:spAutoFit/>
          </a:bodyPr>
          <a:lstStyle/>
          <a:p>
            <a:pPr algn="ctr" eaLnBrk="0" hangingPunct="0">
              <a:defRPr/>
            </a:pPr>
            <a:r>
              <a:rPr lang="en-GB"/>
              <a:t>Starfish</a:t>
            </a:r>
          </a:p>
          <a:p>
            <a:pPr algn="ctr" eaLnBrk="0" hangingPunct="0">
              <a:defRPr/>
            </a:pPr>
            <a:r>
              <a:rPr lang="en-GB"/>
              <a:t>Per capita growth rate</a:t>
            </a:r>
          </a:p>
        </p:txBody>
      </p:sp>
      <p:grpSp>
        <p:nvGrpSpPr>
          <p:cNvPr id="3" name="Group 37"/>
          <p:cNvGrpSpPr>
            <a:grpSpLocks/>
          </p:cNvGrpSpPr>
          <p:nvPr/>
        </p:nvGrpSpPr>
        <p:grpSpPr bwMode="auto">
          <a:xfrm>
            <a:off x="5573712" y="2900362"/>
            <a:ext cx="3114675" cy="2514600"/>
            <a:chOff x="372" y="1689"/>
            <a:chExt cx="1962" cy="1584"/>
          </a:xfrm>
        </p:grpSpPr>
        <p:pic>
          <p:nvPicPr>
            <p:cNvPr id="87052" name="Picture 38" descr="COTS"/>
            <p:cNvPicPr>
              <a:picLocks noChangeAspect="1" noChangeArrowheads="1"/>
            </p:cNvPicPr>
            <p:nvPr/>
          </p:nvPicPr>
          <p:blipFill>
            <a:blip r:embed="rId3" cstate="print"/>
            <a:srcRect/>
            <a:stretch>
              <a:fillRect/>
            </a:stretch>
          </p:blipFill>
          <p:spPr bwMode="auto">
            <a:xfrm>
              <a:off x="372" y="1689"/>
              <a:ext cx="1962" cy="1179"/>
            </a:xfrm>
            <a:prstGeom prst="rect">
              <a:avLst/>
            </a:prstGeom>
            <a:noFill/>
            <a:ln w="9525">
              <a:noFill/>
              <a:miter lim="800000"/>
              <a:headEnd/>
              <a:tailEnd/>
            </a:ln>
          </p:spPr>
        </p:pic>
        <p:sp>
          <p:nvSpPr>
            <p:cNvPr id="72711" name="Text Box 39"/>
            <p:cNvSpPr txBox="1">
              <a:spLocks noChangeArrowheads="1"/>
            </p:cNvSpPr>
            <p:nvPr/>
          </p:nvSpPr>
          <p:spPr bwMode="auto">
            <a:xfrm>
              <a:off x="1302" y="3100"/>
              <a:ext cx="1" cy="173"/>
            </a:xfrm>
            <a:prstGeom prst="rect">
              <a:avLst/>
            </a:prstGeom>
            <a:noFill/>
            <a:ln w="9525">
              <a:noFill/>
              <a:miter lim="800000"/>
              <a:headEnd/>
              <a:tailEnd/>
            </a:ln>
          </p:spPr>
          <p:txBody>
            <a:bodyPr wrap="none" lIns="0" tIns="0" rIns="0" bIns="0">
              <a:spAutoFit/>
            </a:bodyPr>
            <a:lstStyle/>
            <a:p>
              <a:pPr algn="ctr">
                <a:defRPr/>
              </a:pPr>
              <a:endParaRPr lang="en-US">
                <a:solidFill>
                  <a:srgbClr val="FFFFFF"/>
                </a:solidFill>
              </a:endParaRPr>
            </a:p>
          </p:txBody>
        </p:sp>
      </p:grpSp>
      <p:sp>
        <p:nvSpPr>
          <p:cNvPr id="40" name="Text Box 32"/>
          <p:cNvSpPr txBox="1">
            <a:spLocks noChangeArrowheads="1"/>
          </p:cNvSpPr>
          <p:nvPr/>
        </p:nvSpPr>
        <p:spPr bwMode="auto">
          <a:xfrm>
            <a:off x="68263" y="6524625"/>
            <a:ext cx="4432300" cy="274638"/>
          </a:xfrm>
          <a:prstGeom prst="rect">
            <a:avLst/>
          </a:prstGeom>
          <a:noFill/>
          <a:ln w="9525">
            <a:noFill/>
            <a:miter lim="800000"/>
            <a:headEnd/>
            <a:tailEnd/>
          </a:ln>
        </p:spPr>
        <p:txBody>
          <a:bodyPr wrap="none">
            <a:spAutoFit/>
          </a:bodyPr>
          <a:lstStyle/>
          <a:p>
            <a:pPr eaLnBrk="0" hangingPunct="0">
              <a:defRPr/>
            </a:pPr>
            <a:r>
              <a:rPr lang="en-GB" sz="1200" dirty="0">
                <a:solidFill>
                  <a:srgbClr val="FFFFFF"/>
                </a:solidFill>
                <a:latin typeface="Helvetica" pitchFamily="34" charset="0"/>
              </a:rPr>
              <a:t>Dulvy, Freckleton &amp; Polunin (2004) Ecology Letters 7:4210-416</a:t>
            </a:r>
          </a:p>
        </p:txBody>
      </p:sp>
      <p:sp>
        <p:nvSpPr>
          <p:cNvPr id="47" name="Oval 66"/>
          <p:cNvSpPr>
            <a:spLocks noChangeAspect="1" noChangeArrowheads="1"/>
          </p:cNvSpPr>
          <p:nvPr/>
        </p:nvSpPr>
        <p:spPr bwMode="auto">
          <a:xfrm>
            <a:off x="4495800" y="4267200"/>
            <a:ext cx="230187" cy="230187"/>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48" name="Oval 67"/>
          <p:cNvSpPr>
            <a:spLocks noChangeAspect="1" noChangeArrowheads="1"/>
          </p:cNvSpPr>
          <p:nvPr/>
        </p:nvSpPr>
        <p:spPr bwMode="auto">
          <a:xfrm>
            <a:off x="2057400" y="4267200"/>
            <a:ext cx="230187" cy="230187"/>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50" name="Oval 67"/>
          <p:cNvSpPr>
            <a:spLocks noChangeAspect="1" noChangeArrowheads="1"/>
          </p:cNvSpPr>
          <p:nvPr/>
        </p:nvSpPr>
        <p:spPr bwMode="auto">
          <a:xfrm>
            <a:off x="1740694" y="4565635"/>
            <a:ext cx="230187" cy="230187"/>
          </a:xfrm>
          <a:prstGeom prst="ellipse">
            <a:avLst/>
          </a:prstGeom>
          <a:solidFill>
            <a:schemeClr val="bg1">
              <a:lumMod val="50000"/>
            </a:schemeClr>
          </a:solidFill>
          <a:ln w="9525">
            <a:solidFill>
              <a:schemeClr val="bg1">
                <a:lumMod val="50000"/>
              </a:schemeClr>
            </a:solidFill>
            <a:round/>
            <a:headEnd/>
            <a:tailEnd/>
          </a:ln>
          <a:effectLst/>
        </p:spPr>
        <p:txBody>
          <a:bodyPr wrap="none" anchor="ctr"/>
          <a:lstStyle/>
          <a:p>
            <a:endParaRPr lang="en-US"/>
          </a:p>
        </p:txBody>
      </p:sp>
      <p:sp>
        <p:nvSpPr>
          <p:cNvPr id="51" name="Oval 67"/>
          <p:cNvSpPr>
            <a:spLocks noChangeAspect="1" noChangeArrowheads="1"/>
          </p:cNvSpPr>
          <p:nvPr/>
        </p:nvSpPr>
        <p:spPr bwMode="auto">
          <a:xfrm>
            <a:off x="1943894" y="4462462"/>
            <a:ext cx="230187" cy="230187"/>
          </a:xfrm>
          <a:prstGeom prst="ellipse">
            <a:avLst/>
          </a:prstGeom>
          <a:solidFill>
            <a:schemeClr val="bg1">
              <a:lumMod val="50000"/>
            </a:schemeClr>
          </a:solidFill>
          <a:ln w="9525">
            <a:solidFill>
              <a:schemeClr val="bg1">
                <a:lumMod val="50000"/>
              </a:schemeClr>
            </a:solidFill>
            <a:round/>
            <a:headEnd/>
            <a:tailEnd/>
          </a:ln>
          <a:effectLst/>
        </p:spPr>
        <p:txBody>
          <a:bodyPr wrap="none" anchor="ctr"/>
          <a:lstStyle/>
          <a:p>
            <a:endParaRPr lang="en-US"/>
          </a:p>
        </p:txBody>
      </p:sp>
      <p:sp>
        <p:nvSpPr>
          <p:cNvPr id="52" name="Oval 67"/>
          <p:cNvSpPr>
            <a:spLocks noChangeAspect="1" noChangeArrowheads="1"/>
          </p:cNvSpPr>
          <p:nvPr/>
        </p:nvSpPr>
        <p:spPr bwMode="auto">
          <a:xfrm>
            <a:off x="2559051" y="3984626"/>
            <a:ext cx="230187" cy="230187"/>
          </a:xfrm>
          <a:prstGeom prst="ellipse">
            <a:avLst/>
          </a:prstGeom>
          <a:solidFill>
            <a:schemeClr val="bg1">
              <a:lumMod val="50000"/>
            </a:schemeClr>
          </a:solidFill>
          <a:ln w="9525">
            <a:solidFill>
              <a:schemeClr val="bg1">
                <a:lumMod val="50000"/>
              </a:schemeClr>
            </a:solidFill>
            <a:round/>
            <a:headEnd/>
            <a:tailEnd/>
          </a:ln>
          <a:effectLst/>
        </p:spPr>
        <p:txBody>
          <a:bodyPr wrap="none" anchor="ctr"/>
          <a:lstStyle/>
          <a:p>
            <a:endParaRPr lang="en-US"/>
          </a:p>
        </p:txBody>
      </p:sp>
      <p:sp>
        <p:nvSpPr>
          <p:cNvPr id="53" name="Oval 67"/>
          <p:cNvSpPr>
            <a:spLocks noChangeAspect="1" noChangeArrowheads="1"/>
          </p:cNvSpPr>
          <p:nvPr/>
        </p:nvSpPr>
        <p:spPr bwMode="auto">
          <a:xfrm>
            <a:off x="2555116" y="3595688"/>
            <a:ext cx="230187" cy="230187"/>
          </a:xfrm>
          <a:prstGeom prst="ellipse">
            <a:avLst/>
          </a:prstGeom>
          <a:solidFill>
            <a:schemeClr val="bg1">
              <a:lumMod val="50000"/>
            </a:schemeClr>
          </a:solidFill>
          <a:ln w="9525">
            <a:solidFill>
              <a:schemeClr val="bg1">
                <a:lumMod val="50000"/>
              </a:schemeClr>
            </a:solidFill>
            <a:round/>
            <a:headEnd/>
            <a:tailEnd/>
          </a:ln>
          <a:effectLst/>
        </p:spPr>
        <p:txBody>
          <a:bodyPr wrap="none" anchor="ctr"/>
          <a:lstStyle/>
          <a:p>
            <a:endParaRPr lang="en-US"/>
          </a:p>
        </p:txBody>
      </p:sp>
      <p:sp>
        <p:nvSpPr>
          <p:cNvPr id="54" name="Oval 67"/>
          <p:cNvSpPr>
            <a:spLocks noChangeAspect="1" noChangeArrowheads="1"/>
          </p:cNvSpPr>
          <p:nvPr/>
        </p:nvSpPr>
        <p:spPr bwMode="auto">
          <a:xfrm>
            <a:off x="3582689" y="3078477"/>
            <a:ext cx="230187" cy="230187"/>
          </a:xfrm>
          <a:prstGeom prst="ellipse">
            <a:avLst/>
          </a:prstGeom>
          <a:solidFill>
            <a:schemeClr val="bg1">
              <a:lumMod val="50000"/>
            </a:schemeClr>
          </a:solidFill>
          <a:ln w="9525">
            <a:solidFill>
              <a:schemeClr val="bg1">
                <a:lumMod val="50000"/>
              </a:schemeClr>
            </a:solidFill>
            <a:round/>
            <a:headEnd/>
            <a:tailEnd/>
          </a:ln>
          <a:effectLst/>
        </p:spPr>
        <p:txBody>
          <a:bodyPr wrap="none" anchor="ctr"/>
          <a:lstStyle/>
          <a:p>
            <a:endParaRPr lang="en-US"/>
          </a:p>
        </p:txBody>
      </p:sp>
      <p:sp>
        <p:nvSpPr>
          <p:cNvPr id="55" name="Oval 67"/>
          <p:cNvSpPr>
            <a:spLocks noChangeAspect="1" noChangeArrowheads="1"/>
          </p:cNvSpPr>
          <p:nvPr/>
        </p:nvSpPr>
        <p:spPr bwMode="auto">
          <a:xfrm>
            <a:off x="4262512" y="3243915"/>
            <a:ext cx="230187" cy="230187"/>
          </a:xfrm>
          <a:prstGeom prst="ellipse">
            <a:avLst/>
          </a:prstGeom>
          <a:solidFill>
            <a:schemeClr val="bg1">
              <a:lumMod val="50000"/>
            </a:schemeClr>
          </a:solidFill>
          <a:ln w="9525">
            <a:solidFill>
              <a:schemeClr val="bg1">
                <a:lumMod val="50000"/>
              </a:schemeClr>
            </a:solidFill>
            <a:round/>
            <a:headEnd/>
            <a:tailEnd/>
          </a:ln>
          <a:effectLst/>
        </p:spPr>
        <p:txBody>
          <a:bodyPr wrap="none" anchor="ctr"/>
          <a:lstStyle/>
          <a:p>
            <a:endParaRPr lang="en-US"/>
          </a:p>
        </p:txBody>
      </p:sp>
      <p:sp>
        <p:nvSpPr>
          <p:cNvPr id="56" name="Oval 67"/>
          <p:cNvSpPr>
            <a:spLocks noChangeAspect="1" noChangeArrowheads="1"/>
          </p:cNvSpPr>
          <p:nvPr/>
        </p:nvSpPr>
        <p:spPr bwMode="auto">
          <a:xfrm>
            <a:off x="4365173" y="4078996"/>
            <a:ext cx="230187" cy="230187"/>
          </a:xfrm>
          <a:prstGeom prst="ellipse">
            <a:avLst/>
          </a:prstGeom>
          <a:solidFill>
            <a:schemeClr val="bg1">
              <a:lumMod val="50000"/>
            </a:schemeClr>
          </a:solidFill>
          <a:ln w="9525">
            <a:solidFill>
              <a:schemeClr val="bg1">
                <a:lumMod val="50000"/>
              </a:schemeClr>
            </a:solidFill>
            <a:round/>
            <a:headEnd/>
            <a:tailEnd/>
          </a:ln>
          <a:effectLst/>
        </p:spPr>
        <p:txBody>
          <a:bodyPr wrap="none" anchor="ctr"/>
          <a:lstStyle/>
          <a:p>
            <a:endParaRPr lang="en-US"/>
          </a:p>
        </p:txBody>
      </p:sp>
      <p:sp>
        <p:nvSpPr>
          <p:cNvPr id="42" name="Freeform 41"/>
          <p:cNvSpPr/>
          <p:nvPr/>
        </p:nvSpPr>
        <p:spPr bwMode="auto">
          <a:xfrm>
            <a:off x="1752600" y="3124200"/>
            <a:ext cx="2797175" cy="1658938"/>
          </a:xfrm>
          <a:custGeom>
            <a:avLst/>
            <a:gdLst>
              <a:gd name="connsiteX0" fmla="*/ 0 w 2796209"/>
              <a:gd name="connsiteY0" fmla="*/ 1658731 h 1658731"/>
              <a:gd name="connsiteX1" fmla="*/ 2107096 w 2796209"/>
              <a:gd name="connsiteY1" fmla="*/ 81722 h 1658731"/>
              <a:gd name="connsiteX2" fmla="*/ 2796209 w 2796209"/>
              <a:gd name="connsiteY2" fmla="*/ 1168400 h 1658731"/>
              <a:gd name="connsiteX3" fmla="*/ 2796209 w 2796209"/>
              <a:gd name="connsiteY3" fmla="*/ 1168400 h 1658731"/>
            </a:gdLst>
            <a:ahLst/>
            <a:cxnLst>
              <a:cxn ang="0">
                <a:pos x="connsiteX0" y="connsiteY0"/>
              </a:cxn>
              <a:cxn ang="0">
                <a:pos x="connsiteX1" y="connsiteY1"/>
              </a:cxn>
              <a:cxn ang="0">
                <a:pos x="connsiteX2" y="connsiteY2"/>
              </a:cxn>
              <a:cxn ang="0">
                <a:pos x="connsiteX3" y="connsiteY3"/>
              </a:cxn>
            </a:cxnLst>
            <a:rect l="l" t="t" r="r" b="b"/>
            <a:pathLst>
              <a:path w="2796209" h="1658731">
                <a:moveTo>
                  <a:pt x="0" y="1658731"/>
                </a:moveTo>
                <a:cubicBezTo>
                  <a:pt x="820530" y="911087"/>
                  <a:pt x="1641061" y="163444"/>
                  <a:pt x="2107096" y="81722"/>
                </a:cubicBezTo>
                <a:cubicBezTo>
                  <a:pt x="2573131" y="0"/>
                  <a:pt x="2796209" y="1168400"/>
                  <a:pt x="2796209" y="1168400"/>
                </a:cubicBezTo>
                <a:lnTo>
                  <a:pt x="2796209" y="1168400"/>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000000"/>
              </a:solidFill>
            </a:endParaRPr>
          </a:p>
        </p:txBody>
      </p:sp>
    </p:spTree>
    <p:extLst>
      <p:ext uri="{BB962C8B-B14F-4D97-AF65-F5344CB8AC3E}">
        <p14:creationId xmlns:p14="http://schemas.microsoft.com/office/powerpoint/2010/main" val="16053116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r>
              <a:rPr lang="en-CA" sz="4000" dirty="0">
                <a:ea typeface="ＭＳ Ｐゴシック" charset="-128"/>
              </a:rPr>
              <a:t>Fishing induced trophic cascade</a:t>
            </a:r>
            <a:endParaRPr lang="en-US" sz="4000" dirty="0">
              <a:ea typeface="ＭＳ Ｐゴシック" charset="-128"/>
            </a:endParaRPr>
          </a:p>
        </p:txBody>
      </p:sp>
      <p:pic>
        <p:nvPicPr>
          <p:cNvPr id="90115" name="Picture 3" descr="COTS"/>
          <p:cNvPicPr>
            <a:picLocks noChangeAspect="1" noChangeArrowheads="1"/>
          </p:cNvPicPr>
          <p:nvPr/>
        </p:nvPicPr>
        <p:blipFill>
          <a:blip r:embed="rId3" cstate="print"/>
          <a:srcRect/>
          <a:stretch>
            <a:fillRect/>
          </a:stretch>
        </p:blipFill>
        <p:spPr bwMode="auto">
          <a:xfrm>
            <a:off x="900113" y="3484563"/>
            <a:ext cx="2663825" cy="1600200"/>
          </a:xfrm>
          <a:prstGeom prst="rect">
            <a:avLst/>
          </a:prstGeom>
          <a:noFill/>
          <a:ln w="9525">
            <a:noFill/>
            <a:miter lim="800000"/>
            <a:headEnd/>
            <a:tailEnd/>
          </a:ln>
        </p:spPr>
      </p:pic>
      <p:pic>
        <p:nvPicPr>
          <p:cNvPr id="90116" name="Picture 4"/>
          <p:cNvPicPr>
            <a:picLocks noChangeAspect="1" noChangeArrowheads="1"/>
          </p:cNvPicPr>
          <p:nvPr/>
        </p:nvPicPr>
        <p:blipFill>
          <a:blip r:embed="rId4" cstate="print"/>
          <a:srcRect/>
          <a:stretch>
            <a:fillRect/>
          </a:stretch>
        </p:blipFill>
        <p:spPr bwMode="auto">
          <a:xfrm>
            <a:off x="1335088" y="5373688"/>
            <a:ext cx="1795462" cy="1343025"/>
          </a:xfrm>
          <a:prstGeom prst="rect">
            <a:avLst/>
          </a:prstGeom>
          <a:noFill/>
          <a:ln w="9525">
            <a:noFill/>
            <a:miter lim="800000"/>
            <a:headEnd/>
            <a:tailEnd/>
          </a:ln>
        </p:spPr>
      </p:pic>
      <p:pic>
        <p:nvPicPr>
          <p:cNvPr id="90117" name="Picture 5" descr="Bal_undu"/>
          <p:cNvPicPr>
            <a:picLocks noChangeAspect="1" noChangeArrowheads="1"/>
          </p:cNvPicPr>
          <p:nvPr/>
        </p:nvPicPr>
        <p:blipFill>
          <a:blip r:embed="rId5" cstate="print"/>
          <a:srcRect/>
          <a:stretch>
            <a:fillRect/>
          </a:stretch>
        </p:blipFill>
        <p:spPr bwMode="auto">
          <a:xfrm>
            <a:off x="909638" y="1700213"/>
            <a:ext cx="2643187" cy="1576387"/>
          </a:xfrm>
          <a:prstGeom prst="rect">
            <a:avLst/>
          </a:prstGeom>
          <a:noFill/>
          <a:ln w="9525">
            <a:noFill/>
            <a:miter lim="800000"/>
            <a:headEnd/>
            <a:tailEnd/>
          </a:ln>
        </p:spPr>
      </p:pic>
      <p:sp>
        <p:nvSpPr>
          <p:cNvPr id="90118" name="Line 6"/>
          <p:cNvSpPr>
            <a:spLocks noChangeShapeType="1"/>
          </p:cNvSpPr>
          <p:nvPr/>
        </p:nvSpPr>
        <p:spPr bwMode="auto">
          <a:xfrm flipV="1">
            <a:off x="2286000" y="3276600"/>
            <a:ext cx="0" cy="195263"/>
          </a:xfrm>
          <a:prstGeom prst="line">
            <a:avLst/>
          </a:prstGeom>
          <a:noFill/>
          <a:ln w="57150">
            <a:solidFill>
              <a:schemeClr val="tx1"/>
            </a:solidFill>
            <a:round/>
            <a:headEnd/>
            <a:tailEnd type="triangle" w="med" len="med"/>
          </a:ln>
        </p:spPr>
        <p:txBody>
          <a:bodyPr/>
          <a:lstStyle/>
          <a:p>
            <a:endParaRPr lang="en-US">
              <a:solidFill>
                <a:prstClr val="white"/>
              </a:solidFill>
            </a:endParaRPr>
          </a:p>
        </p:txBody>
      </p:sp>
      <p:sp>
        <p:nvSpPr>
          <p:cNvPr id="90119" name="Line 7"/>
          <p:cNvSpPr>
            <a:spLocks noChangeShapeType="1"/>
          </p:cNvSpPr>
          <p:nvPr/>
        </p:nvSpPr>
        <p:spPr bwMode="auto">
          <a:xfrm flipV="1">
            <a:off x="2232025" y="5084763"/>
            <a:ext cx="0" cy="313194"/>
          </a:xfrm>
          <a:prstGeom prst="line">
            <a:avLst/>
          </a:prstGeom>
          <a:noFill/>
          <a:ln w="57150">
            <a:solidFill>
              <a:schemeClr val="tx1"/>
            </a:solidFill>
            <a:round/>
            <a:headEnd/>
            <a:tailEnd type="triangle" w="med" len="med"/>
          </a:ln>
        </p:spPr>
        <p:txBody>
          <a:bodyPr/>
          <a:lstStyle/>
          <a:p>
            <a:endParaRPr lang="en-US">
              <a:solidFill>
                <a:prstClr val="white"/>
              </a:solidFill>
            </a:endParaRPr>
          </a:p>
        </p:txBody>
      </p:sp>
      <p:grpSp>
        <p:nvGrpSpPr>
          <p:cNvPr id="2" name="Group 36"/>
          <p:cNvGrpSpPr>
            <a:grpSpLocks/>
          </p:cNvGrpSpPr>
          <p:nvPr/>
        </p:nvGrpSpPr>
        <p:grpSpPr bwMode="auto">
          <a:xfrm>
            <a:off x="5187950" y="5056188"/>
            <a:ext cx="3633788" cy="1814512"/>
            <a:chOff x="3268" y="3185"/>
            <a:chExt cx="2289" cy="1143"/>
          </a:xfrm>
        </p:grpSpPr>
        <p:sp>
          <p:nvSpPr>
            <p:cNvPr id="90181" name="Text Box 37"/>
            <p:cNvSpPr txBox="1">
              <a:spLocks noChangeArrowheads="1"/>
            </p:cNvSpPr>
            <p:nvPr/>
          </p:nvSpPr>
          <p:spPr bwMode="auto">
            <a:xfrm rot="-5400000">
              <a:off x="2999" y="3563"/>
              <a:ext cx="691" cy="154"/>
            </a:xfrm>
            <a:prstGeom prst="rect">
              <a:avLst/>
            </a:prstGeom>
            <a:noFill/>
            <a:ln w="9525">
              <a:noFill/>
              <a:miter lim="800000"/>
              <a:headEnd/>
              <a:tailEnd/>
            </a:ln>
          </p:spPr>
          <p:txBody>
            <a:bodyPr wrap="none">
              <a:spAutoFit/>
            </a:bodyPr>
            <a:lstStyle/>
            <a:p>
              <a:pPr algn="ctr" eaLnBrk="0" hangingPunct="0"/>
              <a:r>
                <a:rPr lang="en-GB" sz="1000">
                  <a:latin typeface="Helvetica" pitchFamily="34" charset="0"/>
                </a:rPr>
                <a:t>Benthic cover %</a:t>
              </a:r>
            </a:p>
          </p:txBody>
        </p:sp>
        <p:sp>
          <p:nvSpPr>
            <p:cNvPr id="90182" name="Text Box 38"/>
            <p:cNvSpPr txBox="1">
              <a:spLocks noChangeArrowheads="1"/>
            </p:cNvSpPr>
            <p:nvPr/>
          </p:nvSpPr>
          <p:spPr bwMode="auto">
            <a:xfrm>
              <a:off x="3764" y="4174"/>
              <a:ext cx="935" cy="154"/>
            </a:xfrm>
            <a:prstGeom prst="rect">
              <a:avLst/>
            </a:prstGeom>
            <a:noFill/>
            <a:ln w="9525">
              <a:noFill/>
              <a:miter lim="800000"/>
              <a:headEnd/>
              <a:tailEnd/>
            </a:ln>
          </p:spPr>
          <p:txBody>
            <a:bodyPr wrap="none">
              <a:spAutoFit/>
            </a:bodyPr>
            <a:lstStyle/>
            <a:p>
              <a:pPr eaLnBrk="0" hangingPunct="0"/>
              <a:r>
                <a:rPr lang="en-GB" sz="1000">
                  <a:latin typeface="Helvetica" pitchFamily="34" charset="0"/>
                </a:rPr>
                <a:t>Predator density (g m</a:t>
              </a:r>
              <a:r>
                <a:rPr lang="en-GB" sz="1000" baseline="30000">
                  <a:latin typeface="Helvetica" pitchFamily="34" charset="0"/>
                </a:rPr>
                <a:t>2</a:t>
              </a:r>
              <a:r>
                <a:rPr lang="en-GB" sz="1000">
                  <a:latin typeface="Helvetica" pitchFamily="34" charset="0"/>
                </a:rPr>
                <a:t>)</a:t>
              </a:r>
            </a:p>
          </p:txBody>
        </p:sp>
        <p:sp>
          <p:nvSpPr>
            <p:cNvPr id="90183" name="Text Box 39"/>
            <p:cNvSpPr txBox="1">
              <a:spLocks noChangeAspect="1" noChangeArrowheads="1"/>
            </p:cNvSpPr>
            <p:nvPr/>
          </p:nvSpPr>
          <p:spPr bwMode="auto">
            <a:xfrm>
              <a:off x="4558" y="3838"/>
              <a:ext cx="999" cy="154"/>
            </a:xfrm>
            <a:prstGeom prst="rect">
              <a:avLst/>
            </a:prstGeom>
            <a:noFill/>
            <a:ln w="9525">
              <a:noFill/>
              <a:miter lim="800000"/>
              <a:headEnd/>
              <a:tailEnd/>
            </a:ln>
          </p:spPr>
          <p:txBody>
            <a:bodyPr wrap="none">
              <a:spAutoFit/>
            </a:bodyPr>
            <a:lstStyle/>
            <a:p>
              <a:pPr algn="ctr" eaLnBrk="0" hangingPunct="0"/>
              <a:r>
                <a:rPr lang="en-GB" sz="1000" b="1" dirty="0">
                  <a:latin typeface="Helvetica" pitchFamily="34" charset="0"/>
                </a:rPr>
                <a:t>Non-calcifying benthos</a:t>
              </a:r>
            </a:p>
          </p:txBody>
        </p:sp>
        <p:sp>
          <p:nvSpPr>
            <p:cNvPr id="90184" name="Line 40"/>
            <p:cNvSpPr>
              <a:spLocks noChangeAspect="1" noChangeShapeType="1"/>
            </p:cNvSpPr>
            <p:nvPr/>
          </p:nvSpPr>
          <p:spPr bwMode="auto">
            <a:xfrm>
              <a:off x="3662" y="3236"/>
              <a:ext cx="0" cy="808"/>
            </a:xfrm>
            <a:prstGeom prst="line">
              <a:avLst/>
            </a:prstGeom>
            <a:noFill/>
            <a:ln w="28575">
              <a:solidFill>
                <a:schemeClr val="tx1"/>
              </a:solidFill>
              <a:round/>
              <a:headEnd/>
              <a:tailEnd/>
            </a:ln>
          </p:spPr>
          <p:txBody>
            <a:bodyPr/>
            <a:lstStyle/>
            <a:p>
              <a:endParaRPr lang="en-US"/>
            </a:p>
          </p:txBody>
        </p:sp>
        <p:sp>
          <p:nvSpPr>
            <p:cNvPr id="90185" name="Line 41"/>
            <p:cNvSpPr>
              <a:spLocks noChangeAspect="1" noChangeShapeType="1"/>
            </p:cNvSpPr>
            <p:nvPr/>
          </p:nvSpPr>
          <p:spPr bwMode="auto">
            <a:xfrm>
              <a:off x="3662" y="4044"/>
              <a:ext cx="16" cy="0"/>
            </a:xfrm>
            <a:prstGeom prst="line">
              <a:avLst/>
            </a:prstGeom>
            <a:noFill/>
            <a:ln w="28575">
              <a:solidFill>
                <a:srgbClr val="FFFF00"/>
              </a:solidFill>
              <a:round/>
              <a:headEnd/>
              <a:tailEnd/>
            </a:ln>
          </p:spPr>
          <p:txBody>
            <a:bodyPr/>
            <a:lstStyle/>
            <a:p>
              <a:endParaRPr lang="en-US"/>
            </a:p>
          </p:txBody>
        </p:sp>
        <p:sp>
          <p:nvSpPr>
            <p:cNvPr id="90186" name="Line 42"/>
            <p:cNvSpPr>
              <a:spLocks noChangeAspect="1" noChangeShapeType="1"/>
            </p:cNvSpPr>
            <p:nvPr/>
          </p:nvSpPr>
          <p:spPr bwMode="auto">
            <a:xfrm>
              <a:off x="3662" y="3639"/>
              <a:ext cx="16" cy="1"/>
            </a:xfrm>
            <a:prstGeom prst="line">
              <a:avLst/>
            </a:prstGeom>
            <a:noFill/>
            <a:ln w="28575">
              <a:solidFill>
                <a:schemeClr val="tx1"/>
              </a:solidFill>
              <a:round/>
              <a:headEnd/>
              <a:tailEnd/>
            </a:ln>
          </p:spPr>
          <p:txBody>
            <a:bodyPr/>
            <a:lstStyle/>
            <a:p>
              <a:endParaRPr lang="en-US"/>
            </a:p>
          </p:txBody>
        </p:sp>
        <p:sp>
          <p:nvSpPr>
            <p:cNvPr id="90187" name="Line 43"/>
            <p:cNvSpPr>
              <a:spLocks noChangeAspect="1" noChangeShapeType="1"/>
            </p:cNvSpPr>
            <p:nvPr/>
          </p:nvSpPr>
          <p:spPr bwMode="auto">
            <a:xfrm>
              <a:off x="3662" y="3236"/>
              <a:ext cx="16" cy="1"/>
            </a:xfrm>
            <a:prstGeom prst="line">
              <a:avLst/>
            </a:prstGeom>
            <a:noFill/>
            <a:ln w="28575">
              <a:solidFill>
                <a:schemeClr val="tx1"/>
              </a:solidFill>
              <a:round/>
              <a:headEnd/>
              <a:tailEnd/>
            </a:ln>
          </p:spPr>
          <p:txBody>
            <a:bodyPr/>
            <a:lstStyle/>
            <a:p>
              <a:endParaRPr lang="en-US"/>
            </a:p>
          </p:txBody>
        </p:sp>
        <p:sp>
          <p:nvSpPr>
            <p:cNvPr id="90188" name="Line 44"/>
            <p:cNvSpPr>
              <a:spLocks noChangeAspect="1" noChangeShapeType="1"/>
            </p:cNvSpPr>
            <p:nvPr/>
          </p:nvSpPr>
          <p:spPr bwMode="auto">
            <a:xfrm>
              <a:off x="3662" y="4044"/>
              <a:ext cx="1118" cy="0"/>
            </a:xfrm>
            <a:prstGeom prst="line">
              <a:avLst/>
            </a:prstGeom>
            <a:noFill/>
            <a:ln w="28575">
              <a:solidFill>
                <a:schemeClr val="tx1"/>
              </a:solidFill>
              <a:round/>
              <a:headEnd/>
              <a:tailEnd/>
            </a:ln>
          </p:spPr>
          <p:txBody>
            <a:bodyPr/>
            <a:lstStyle/>
            <a:p>
              <a:endParaRPr lang="en-US"/>
            </a:p>
          </p:txBody>
        </p:sp>
        <p:sp>
          <p:nvSpPr>
            <p:cNvPr id="90189" name="Line 45"/>
            <p:cNvSpPr>
              <a:spLocks noChangeAspect="1" noChangeShapeType="1"/>
            </p:cNvSpPr>
            <p:nvPr/>
          </p:nvSpPr>
          <p:spPr bwMode="auto">
            <a:xfrm flipV="1">
              <a:off x="4780" y="4027"/>
              <a:ext cx="1" cy="17"/>
            </a:xfrm>
            <a:prstGeom prst="line">
              <a:avLst/>
            </a:prstGeom>
            <a:noFill/>
            <a:ln w="28575">
              <a:solidFill>
                <a:schemeClr val="tx1"/>
              </a:solidFill>
              <a:round/>
              <a:headEnd/>
              <a:tailEnd/>
            </a:ln>
          </p:spPr>
          <p:txBody>
            <a:bodyPr/>
            <a:lstStyle/>
            <a:p>
              <a:endParaRPr lang="en-US"/>
            </a:p>
          </p:txBody>
        </p:sp>
        <p:sp>
          <p:nvSpPr>
            <p:cNvPr id="90190" name="Line 46"/>
            <p:cNvSpPr>
              <a:spLocks noChangeAspect="1" noChangeShapeType="1"/>
            </p:cNvSpPr>
            <p:nvPr/>
          </p:nvSpPr>
          <p:spPr bwMode="auto">
            <a:xfrm flipV="1">
              <a:off x="4221" y="4027"/>
              <a:ext cx="0" cy="17"/>
            </a:xfrm>
            <a:prstGeom prst="line">
              <a:avLst/>
            </a:prstGeom>
            <a:noFill/>
            <a:ln w="28575">
              <a:solidFill>
                <a:schemeClr val="tx1"/>
              </a:solidFill>
              <a:round/>
              <a:headEnd/>
              <a:tailEnd/>
            </a:ln>
          </p:spPr>
          <p:txBody>
            <a:bodyPr/>
            <a:lstStyle/>
            <a:p>
              <a:endParaRPr lang="en-US"/>
            </a:p>
          </p:txBody>
        </p:sp>
        <p:sp>
          <p:nvSpPr>
            <p:cNvPr id="90191" name="Line 47"/>
            <p:cNvSpPr>
              <a:spLocks noChangeAspect="1" noChangeShapeType="1"/>
            </p:cNvSpPr>
            <p:nvPr/>
          </p:nvSpPr>
          <p:spPr bwMode="auto">
            <a:xfrm flipV="1">
              <a:off x="3662" y="4027"/>
              <a:ext cx="0" cy="17"/>
            </a:xfrm>
            <a:prstGeom prst="line">
              <a:avLst/>
            </a:prstGeom>
            <a:noFill/>
            <a:ln w="28575">
              <a:solidFill>
                <a:schemeClr val="tx1"/>
              </a:solidFill>
              <a:round/>
              <a:headEnd/>
              <a:tailEnd/>
            </a:ln>
          </p:spPr>
          <p:txBody>
            <a:bodyPr/>
            <a:lstStyle/>
            <a:p>
              <a:endParaRPr lang="en-US"/>
            </a:p>
          </p:txBody>
        </p:sp>
        <p:sp>
          <p:nvSpPr>
            <p:cNvPr id="90192" name="Oval 48"/>
            <p:cNvSpPr>
              <a:spLocks noChangeAspect="1" noChangeArrowheads="1"/>
            </p:cNvSpPr>
            <p:nvPr/>
          </p:nvSpPr>
          <p:spPr bwMode="auto">
            <a:xfrm>
              <a:off x="3981" y="3453"/>
              <a:ext cx="40" cy="40"/>
            </a:xfrm>
            <a:prstGeom prst="ellipse">
              <a:avLst/>
            </a:prstGeom>
            <a:solidFill>
              <a:schemeClr val="bg1"/>
            </a:solidFill>
            <a:ln w="6350">
              <a:solidFill>
                <a:srgbClr val="FF0000"/>
              </a:solidFill>
              <a:round/>
              <a:headEnd/>
              <a:tailEnd/>
            </a:ln>
          </p:spPr>
          <p:txBody>
            <a:bodyPr/>
            <a:lstStyle/>
            <a:p>
              <a:endParaRPr lang="en-US"/>
            </a:p>
          </p:txBody>
        </p:sp>
        <p:sp>
          <p:nvSpPr>
            <p:cNvPr id="90193" name="Oval 49"/>
            <p:cNvSpPr>
              <a:spLocks noChangeAspect="1" noChangeArrowheads="1"/>
            </p:cNvSpPr>
            <p:nvPr/>
          </p:nvSpPr>
          <p:spPr bwMode="auto">
            <a:xfrm>
              <a:off x="3708" y="3402"/>
              <a:ext cx="41" cy="40"/>
            </a:xfrm>
            <a:prstGeom prst="ellipse">
              <a:avLst/>
            </a:prstGeom>
            <a:solidFill>
              <a:schemeClr val="bg1"/>
            </a:solidFill>
            <a:ln w="6350">
              <a:solidFill>
                <a:srgbClr val="FF0000"/>
              </a:solidFill>
              <a:round/>
              <a:headEnd/>
              <a:tailEnd/>
            </a:ln>
          </p:spPr>
          <p:txBody>
            <a:bodyPr/>
            <a:lstStyle/>
            <a:p>
              <a:endParaRPr lang="en-US"/>
            </a:p>
          </p:txBody>
        </p:sp>
        <p:sp>
          <p:nvSpPr>
            <p:cNvPr id="90194" name="Oval 50"/>
            <p:cNvSpPr>
              <a:spLocks noChangeAspect="1" noChangeArrowheads="1"/>
            </p:cNvSpPr>
            <p:nvPr/>
          </p:nvSpPr>
          <p:spPr bwMode="auto">
            <a:xfrm>
              <a:off x="4300" y="3699"/>
              <a:ext cx="40" cy="41"/>
            </a:xfrm>
            <a:prstGeom prst="ellipse">
              <a:avLst/>
            </a:prstGeom>
            <a:solidFill>
              <a:schemeClr val="bg1"/>
            </a:solidFill>
            <a:ln w="6350">
              <a:solidFill>
                <a:srgbClr val="FF0000"/>
              </a:solidFill>
              <a:round/>
              <a:headEnd/>
              <a:tailEnd/>
            </a:ln>
          </p:spPr>
          <p:txBody>
            <a:bodyPr/>
            <a:lstStyle/>
            <a:p>
              <a:endParaRPr lang="en-US"/>
            </a:p>
          </p:txBody>
        </p:sp>
        <p:sp>
          <p:nvSpPr>
            <p:cNvPr id="90195" name="Oval 51"/>
            <p:cNvSpPr>
              <a:spLocks noChangeAspect="1" noChangeArrowheads="1"/>
            </p:cNvSpPr>
            <p:nvPr/>
          </p:nvSpPr>
          <p:spPr bwMode="auto">
            <a:xfrm>
              <a:off x="4319" y="3544"/>
              <a:ext cx="40" cy="40"/>
            </a:xfrm>
            <a:prstGeom prst="ellipse">
              <a:avLst/>
            </a:prstGeom>
            <a:solidFill>
              <a:schemeClr val="bg1"/>
            </a:solidFill>
            <a:ln w="6350">
              <a:solidFill>
                <a:srgbClr val="FF0000"/>
              </a:solidFill>
              <a:round/>
              <a:headEnd/>
              <a:tailEnd/>
            </a:ln>
          </p:spPr>
          <p:txBody>
            <a:bodyPr/>
            <a:lstStyle/>
            <a:p>
              <a:endParaRPr lang="en-US"/>
            </a:p>
          </p:txBody>
        </p:sp>
        <p:sp>
          <p:nvSpPr>
            <p:cNvPr id="90196" name="Oval 52"/>
            <p:cNvSpPr>
              <a:spLocks noChangeAspect="1" noChangeArrowheads="1"/>
            </p:cNvSpPr>
            <p:nvPr/>
          </p:nvSpPr>
          <p:spPr bwMode="auto">
            <a:xfrm>
              <a:off x="4102" y="3399"/>
              <a:ext cx="40" cy="41"/>
            </a:xfrm>
            <a:prstGeom prst="ellipse">
              <a:avLst/>
            </a:prstGeom>
            <a:solidFill>
              <a:schemeClr val="bg1"/>
            </a:solidFill>
            <a:ln w="6350">
              <a:solidFill>
                <a:srgbClr val="FF0000"/>
              </a:solidFill>
              <a:round/>
              <a:headEnd/>
              <a:tailEnd/>
            </a:ln>
          </p:spPr>
          <p:txBody>
            <a:bodyPr/>
            <a:lstStyle/>
            <a:p>
              <a:endParaRPr lang="en-US"/>
            </a:p>
          </p:txBody>
        </p:sp>
        <p:sp>
          <p:nvSpPr>
            <p:cNvPr id="90197" name="Oval 53"/>
            <p:cNvSpPr>
              <a:spLocks noChangeAspect="1" noChangeArrowheads="1"/>
            </p:cNvSpPr>
            <p:nvPr/>
          </p:nvSpPr>
          <p:spPr bwMode="auto">
            <a:xfrm>
              <a:off x="4419" y="3423"/>
              <a:ext cx="40" cy="40"/>
            </a:xfrm>
            <a:prstGeom prst="ellipse">
              <a:avLst/>
            </a:prstGeom>
            <a:solidFill>
              <a:schemeClr val="bg1"/>
            </a:solidFill>
            <a:ln w="6350">
              <a:solidFill>
                <a:srgbClr val="FF0000"/>
              </a:solidFill>
              <a:round/>
              <a:headEnd/>
              <a:tailEnd/>
            </a:ln>
          </p:spPr>
          <p:txBody>
            <a:bodyPr/>
            <a:lstStyle/>
            <a:p>
              <a:endParaRPr lang="en-US"/>
            </a:p>
          </p:txBody>
        </p:sp>
        <p:sp>
          <p:nvSpPr>
            <p:cNvPr id="90198" name="Oval 54"/>
            <p:cNvSpPr>
              <a:spLocks noChangeAspect="1" noChangeArrowheads="1"/>
            </p:cNvSpPr>
            <p:nvPr/>
          </p:nvSpPr>
          <p:spPr bwMode="auto">
            <a:xfrm>
              <a:off x="4221" y="3402"/>
              <a:ext cx="40" cy="40"/>
            </a:xfrm>
            <a:prstGeom prst="ellipse">
              <a:avLst/>
            </a:prstGeom>
            <a:solidFill>
              <a:schemeClr val="bg1"/>
            </a:solidFill>
            <a:ln w="6350">
              <a:solidFill>
                <a:srgbClr val="FF0000"/>
              </a:solidFill>
              <a:round/>
              <a:headEnd/>
              <a:tailEnd/>
            </a:ln>
          </p:spPr>
          <p:txBody>
            <a:bodyPr/>
            <a:lstStyle/>
            <a:p>
              <a:endParaRPr lang="en-US"/>
            </a:p>
          </p:txBody>
        </p:sp>
        <p:sp>
          <p:nvSpPr>
            <p:cNvPr id="90199" name="Oval 55"/>
            <p:cNvSpPr>
              <a:spLocks noChangeAspect="1" noChangeArrowheads="1"/>
            </p:cNvSpPr>
            <p:nvPr/>
          </p:nvSpPr>
          <p:spPr bwMode="auto">
            <a:xfrm>
              <a:off x="4104" y="3531"/>
              <a:ext cx="40" cy="41"/>
            </a:xfrm>
            <a:prstGeom prst="ellipse">
              <a:avLst/>
            </a:prstGeom>
            <a:solidFill>
              <a:schemeClr val="bg1"/>
            </a:solidFill>
            <a:ln w="6350">
              <a:solidFill>
                <a:srgbClr val="FF0000"/>
              </a:solidFill>
              <a:round/>
              <a:headEnd/>
              <a:tailEnd/>
            </a:ln>
          </p:spPr>
          <p:txBody>
            <a:bodyPr/>
            <a:lstStyle/>
            <a:p>
              <a:endParaRPr lang="en-US"/>
            </a:p>
          </p:txBody>
        </p:sp>
        <p:sp>
          <p:nvSpPr>
            <p:cNvPr id="90200" name="Oval 56"/>
            <p:cNvSpPr>
              <a:spLocks noChangeAspect="1" noChangeArrowheads="1"/>
            </p:cNvSpPr>
            <p:nvPr/>
          </p:nvSpPr>
          <p:spPr bwMode="auto">
            <a:xfrm>
              <a:off x="4313" y="3514"/>
              <a:ext cx="40" cy="41"/>
            </a:xfrm>
            <a:prstGeom prst="ellipse">
              <a:avLst/>
            </a:prstGeom>
            <a:solidFill>
              <a:schemeClr val="bg1"/>
            </a:solidFill>
            <a:ln w="6350">
              <a:solidFill>
                <a:srgbClr val="FF0000"/>
              </a:solidFill>
              <a:round/>
              <a:headEnd/>
              <a:tailEnd/>
            </a:ln>
          </p:spPr>
          <p:txBody>
            <a:bodyPr/>
            <a:lstStyle/>
            <a:p>
              <a:endParaRPr lang="en-US"/>
            </a:p>
          </p:txBody>
        </p:sp>
        <p:sp>
          <p:nvSpPr>
            <p:cNvPr id="90201" name="Oval 57"/>
            <p:cNvSpPr>
              <a:spLocks noChangeAspect="1" noChangeArrowheads="1"/>
            </p:cNvSpPr>
            <p:nvPr/>
          </p:nvSpPr>
          <p:spPr bwMode="auto">
            <a:xfrm>
              <a:off x="4329" y="3486"/>
              <a:ext cx="41" cy="41"/>
            </a:xfrm>
            <a:prstGeom prst="ellipse">
              <a:avLst/>
            </a:prstGeom>
            <a:solidFill>
              <a:schemeClr val="bg1"/>
            </a:solidFill>
            <a:ln w="6350">
              <a:solidFill>
                <a:srgbClr val="FF0000"/>
              </a:solidFill>
              <a:round/>
              <a:headEnd/>
              <a:tailEnd/>
            </a:ln>
          </p:spPr>
          <p:txBody>
            <a:bodyPr/>
            <a:lstStyle/>
            <a:p>
              <a:endParaRPr lang="en-US"/>
            </a:p>
          </p:txBody>
        </p:sp>
        <p:sp>
          <p:nvSpPr>
            <p:cNvPr id="90202" name="Oval 58"/>
            <p:cNvSpPr>
              <a:spLocks noChangeAspect="1" noChangeArrowheads="1"/>
            </p:cNvSpPr>
            <p:nvPr/>
          </p:nvSpPr>
          <p:spPr bwMode="auto">
            <a:xfrm>
              <a:off x="4408" y="3497"/>
              <a:ext cx="40" cy="41"/>
            </a:xfrm>
            <a:prstGeom prst="ellipse">
              <a:avLst/>
            </a:prstGeom>
            <a:solidFill>
              <a:schemeClr val="bg1"/>
            </a:solidFill>
            <a:ln w="6350">
              <a:solidFill>
                <a:srgbClr val="FF0000"/>
              </a:solidFill>
              <a:round/>
              <a:headEnd/>
              <a:tailEnd/>
            </a:ln>
          </p:spPr>
          <p:txBody>
            <a:bodyPr/>
            <a:lstStyle/>
            <a:p>
              <a:endParaRPr lang="en-US"/>
            </a:p>
          </p:txBody>
        </p:sp>
        <p:sp>
          <p:nvSpPr>
            <p:cNvPr id="90203" name="Oval 59"/>
            <p:cNvSpPr>
              <a:spLocks noChangeAspect="1" noChangeArrowheads="1"/>
            </p:cNvSpPr>
            <p:nvPr/>
          </p:nvSpPr>
          <p:spPr bwMode="auto">
            <a:xfrm>
              <a:off x="4400" y="3650"/>
              <a:ext cx="40" cy="41"/>
            </a:xfrm>
            <a:prstGeom prst="ellipse">
              <a:avLst/>
            </a:prstGeom>
            <a:solidFill>
              <a:schemeClr val="bg1"/>
            </a:solidFill>
            <a:ln w="6350">
              <a:solidFill>
                <a:srgbClr val="FF0000"/>
              </a:solidFill>
              <a:round/>
              <a:headEnd/>
              <a:tailEnd/>
            </a:ln>
          </p:spPr>
          <p:txBody>
            <a:bodyPr/>
            <a:lstStyle/>
            <a:p>
              <a:endParaRPr lang="en-US"/>
            </a:p>
          </p:txBody>
        </p:sp>
        <p:sp>
          <p:nvSpPr>
            <p:cNvPr id="90204" name="Oval 60"/>
            <p:cNvSpPr>
              <a:spLocks noChangeAspect="1" noChangeArrowheads="1"/>
            </p:cNvSpPr>
            <p:nvPr/>
          </p:nvSpPr>
          <p:spPr bwMode="auto">
            <a:xfrm>
              <a:off x="4504" y="3689"/>
              <a:ext cx="40" cy="40"/>
            </a:xfrm>
            <a:prstGeom prst="ellipse">
              <a:avLst/>
            </a:prstGeom>
            <a:solidFill>
              <a:schemeClr val="bg1"/>
            </a:solidFill>
            <a:ln w="6350">
              <a:solidFill>
                <a:srgbClr val="FF0000"/>
              </a:solidFill>
              <a:round/>
              <a:headEnd/>
              <a:tailEnd/>
            </a:ln>
          </p:spPr>
          <p:txBody>
            <a:bodyPr/>
            <a:lstStyle/>
            <a:p>
              <a:endParaRPr lang="en-US"/>
            </a:p>
          </p:txBody>
        </p:sp>
        <p:grpSp>
          <p:nvGrpSpPr>
            <p:cNvPr id="3" name="Group 61"/>
            <p:cNvGrpSpPr>
              <a:grpSpLocks noChangeAspect="1"/>
            </p:cNvGrpSpPr>
            <p:nvPr/>
          </p:nvGrpSpPr>
          <p:grpSpPr bwMode="auto">
            <a:xfrm>
              <a:off x="3708" y="3538"/>
              <a:ext cx="836" cy="342"/>
              <a:chOff x="1672" y="2092"/>
              <a:chExt cx="1546" cy="632"/>
            </a:xfrm>
          </p:grpSpPr>
          <p:sp>
            <p:nvSpPr>
              <p:cNvPr id="90213" name="Oval 62"/>
              <p:cNvSpPr>
                <a:spLocks noChangeAspect="1" noChangeArrowheads="1"/>
              </p:cNvSpPr>
              <p:nvPr/>
            </p:nvSpPr>
            <p:spPr bwMode="auto">
              <a:xfrm>
                <a:off x="2176" y="2548"/>
                <a:ext cx="74" cy="74"/>
              </a:xfrm>
              <a:prstGeom prst="ellipse">
                <a:avLst/>
              </a:prstGeom>
              <a:solidFill>
                <a:srgbClr val="FF0000"/>
              </a:solidFill>
              <a:ln w="6350">
                <a:solidFill>
                  <a:srgbClr val="808000"/>
                </a:solidFill>
                <a:round/>
                <a:headEnd/>
                <a:tailEnd/>
              </a:ln>
            </p:spPr>
            <p:txBody>
              <a:bodyPr/>
              <a:lstStyle/>
              <a:p>
                <a:endParaRPr lang="en-US"/>
              </a:p>
            </p:txBody>
          </p:sp>
          <p:sp>
            <p:nvSpPr>
              <p:cNvPr id="90214" name="Oval 63"/>
              <p:cNvSpPr>
                <a:spLocks noChangeAspect="1" noChangeArrowheads="1"/>
              </p:cNvSpPr>
              <p:nvPr/>
            </p:nvSpPr>
            <p:spPr bwMode="auto">
              <a:xfrm>
                <a:off x="1672" y="2642"/>
                <a:ext cx="75" cy="75"/>
              </a:xfrm>
              <a:prstGeom prst="ellipse">
                <a:avLst/>
              </a:prstGeom>
              <a:solidFill>
                <a:srgbClr val="FF0000"/>
              </a:solidFill>
              <a:ln w="6350">
                <a:solidFill>
                  <a:srgbClr val="FFFF00"/>
                </a:solidFill>
                <a:round/>
                <a:headEnd/>
                <a:tailEnd/>
              </a:ln>
            </p:spPr>
            <p:txBody>
              <a:bodyPr/>
              <a:lstStyle/>
              <a:p>
                <a:endParaRPr lang="en-US"/>
              </a:p>
            </p:txBody>
          </p:sp>
          <p:sp>
            <p:nvSpPr>
              <p:cNvPr id="90215" name="Oval 64"/>
              <p:cNvSpPr>
                <a:spLocks noChangeAspect="1" noChangeArrowheads="1"/>
              </p:cNvSpPr>
              <p:nvPr/>
            </p:nvSpPr>
            <p:spPr bwMode="auto">
              <a:xfrm>
                <a:off x="2766" y="2092"/>
                <a:ext cx="75" cy="74"/>
              </a:xfrm>
              <a:prstGeom prst="ellipse">
                <a:avLst/>
              </a:prstGeom>
              <a:solidFill>
                <a:srgbClr val="FF0000"/>
              </a:solidFill>
              <a:ln w="6350">
                <a:solidFill>
                  <a:srgbClr val="FFFF00"/>
                </a:solidFill>
                <a:round/>
                <a:headEnd/>
                <a:tailEnd/>
              </a:ln>
            </p:spPr>
            <p:txBody>
              <a:bodyPr/>
              <a:lstStyle/>
              <a:p>
                <a:endParaRPr lang="en-US"/>
              </a:p>
            </p:txBody>
          </p:sp>
          <p:sp>
            <p:nvSpPr>
              <p:cNvPr id="90216" name="Oval 65"/>
              <p:cNvSpPr>
                <a:spLocks noChangeAspect="1" noChangeArrowheads="1"/>
              </p:cNvSpPr>
              <p:nvPr/>
            </p:nvSpPr>
            <p:spPr bwMode="auto">
              <a:xfrm>
                <a:off x="2801" y="2379"/>
                <a:ext cx="75" cy="74"/>
              </a:xfrm>
              <a:prstGeom prst="ellipse">
                <a:avLst/>
              </a:prstGeom>
              <a:solidFill>
                <a:srgbClr val="FF0000"/>
              </a:solidFill>
              <a:ln w="6350">
                <a:solidFill>
                  <a:srgbClr val="FFFF00"/>
                </a:solidFill>
                <a:round/>
                <a:headEnd/>
                <a:tailEnd/>
              </a:ln>
            </p:spPr>
            <p:txBody>
              <a:bodyPr/>
              <a:lstStyle/>
              <a:p>
                <a:endParaRPr lang="en-US"/>
              </a:p>
            </p:txBody>
          </p:sp>
          <p:sp>
            <p:nvSpPr>
              <p:cNvPr id="90217" name="Oval 66"/>
              <p:cNvSpPr>
                <a:spLocks noChangeAspect="1" noChangeArrowheads="1"/>
              </p:cNvSpPr>
              <p:nvPr/>
            </p:nvSpPr>
            <p:spPr bwMode="auto">
              <a:xfrm>
                <a:off x="2400" y="2650"/>
                <a:ext cx="75" cy="74"/>
              </a:xfrm>
              <a:prstGeom prst="ellipse">
                <a:avLst/>
              </a:prstGeom>
              <a:solidFill>
                <a:srgbClr val="FF0000"/>
              </a:solidFill>
              <a:ln w="6350">
                <a:solidFill>
                  <a:srgbClr val="808000"/>
                </a:solidFill>
                <a:round/>
                <a:headEnd/>
                <a:tailEnd/>
              </a:ln>
            </p:spPr>
            <p:txBody>
              <a:bodyPr/>
              <a:lstStyle/>
              <a:p>
                <a:endParaRPr lang="en-US"/>
              </a:p>
            </p:txBody>
          </p:sp>
          <p:sp>
            <p:nvSpPr>
              <p:cNvPr id="90218" name="Oval 67"/>
              <p:cNvSpPr>
                <a:spLocks noChangeAspect="1" noChangeArrowheads="1"/>
              </p:cNvSpPr>
              <p:nvPr/>
            </p:nvSpPr>
            <p:spPr bwMode="auto">
              <a:xfrm>
                <a:off x="2986" y="2603"/>
                <a:ext cx="75" cy="74"/>
              </a:xfrm>
              <a:prstGeom prst="ellipse">
                <a:avLst/>
              </a:prstGeom>
              <a:solidFill>
                <a:srgbClr val="FF0000"/>
              </a:solidFill>
              <a:ln w="6350">
                <a:solidFill>
                  <a:srgbClr val="FFFF00"/>
                </a:solidFill>
                <a:round/>
                <a:headEnd/>
                <a:tailEnd/>
              </a:ln>
            </p:spPr>
            <p:txBody>
              <a:bodyPr/>
              <a:lstStyle/>
              <a:p>
                <a:endParaRPr lang="en-US"/>
              </a:p>
            </p:txBody>
          </p:sp>
          <p:sp>
            <p:nvSpPr>
              <p:cNvPr id="90219" name="Oval 68"/>
              <p:cNvSpPr>
                <a:spLocks noChangeAspect="1" noChangeArrowheads="1"/>
              </p:cNvSpPr>
              <p:nvPr/>
            </p:nvSpPr>
            <p:spPr bwMode="auto">
              <a:xfrm>
                <a:off x="2620" y="2642"/>
                <a:ext cx="75" cy="75"/>
              </a:xfrm>
              <a:prstGeom prst="ellipse">
                <a:avLst/>
              </a:prstGeom>
              <a:solidFill>
                <a:srgbClr val="FF0000"/>
              </a:solidFill>
              <a:ln w="6350">
                <a:solidFill>
                  <a:srgbClr val="FFFF00"/>
                </a:solidFill>
                <a:round/>
                <a:headEnd/>
                <a:tailEnd/>
              </a:ln>
            </p:spPr>
            <p:txBody>
              <a:bodyPr/>
              <a:lstStyle/>
              <a:p>
                <a:endParaRPr lang="en-US"/>
              </a:p>
            </p:txBody>
          </p:sp>
          <p:sp>
            <p:nvSpPr>
              <p:cNvPr id="90220" name="Oval 69"/>
              <p:cNvSpPr>
                <a:spLocks noChangeAspect="1" noChangeArrowheads="1"/>
              </p:cNvSpPr>
              <p:nvPr/>
            </p:nvSpPr>
            <p:spPr bwMode="auto">
              <a:xfrm>
                <a:off x="2404" y="2402"/>
                <a:ext cx="75" cy="75"/>
              </a:xfrm>
              <a:prstGeom prst="ellipse">
                <a:avLst/>
              </a:prstGeom>
              <a:solidFill>
                <a:srgbClr val="FF0000"/>
              </a:solidFill>
              <a:ln w="6350">
                <a:solidFill>
                  <a:srgbClr val="808000"/>
                </a:solidFill>
                <a:round/>
                <a:headEnd/>
                <a:tailEnd/>
              </a:ln>
            </p:spPr>
            <p:txBody>
              <a:bodyPr/>
              <a:lstStyle/>
              <a:p>
                <a:endParaRPr lang="en-US"/>
              </a:p>
            </p:txBody>
          </p:sp>
          <p:sp>
            <p:nvSpPr>
              <p:cNvPr id="90221" name="Oval 70"/>
              <p:cNvSpPr>
                <a:spLocks noChangeAspect="1" noChangeArrowheads="1"/>
              </p:cNvSpPr>
              <p:nvPr/>
            </p:nvSpPr>
            <p:spPr bwMode="auto">
              <a:xfrm>
                <a:off x="2790" y="2434"/>
                <a:ext cx="74" cy="74"/>
              </a:xfrm>
              <a:prstGeom prst="ellipse">
                <a:avLst/>
              </a:prstGeom>
              <a:solidFill>
                <a:srgbClr val="FF0000"/>
              </a:solidFill>
              <a:ln w="6350">
                <a:solidFill>
                  <a:srgbClr val="FFFF00"/>
                </a:solidFill>
                <a:round/>
                <a:headEnd/>
                <a:tailEnd/>
              </a:ln>
            </p:spPr>
            <p:txBody>
              <a:bodyPr/>
              <a:lstStyle/>
              <a:p>
                <a:endParaRPr lang="en-US"/>
              </a:p>
            </p:txBody>
          </p:sp>
          <p:sp>
            <p:nvSpPr>
              <p:cNvPr id="90222" name="Oval 71"/>
              <p:cNvSpPr>
                <a:spLocks noChangeAspect="1" noChangeArrowheads="1"/>
              </p:cNvSpPr>
              <p:nvPr/>
            </p:nvSpPr>
            <p:spPr bwMode="auto">
              <a:xfrm>
                <a:off x="2821" y="2485"/>
                <a:ext cx="75" cy="74"/>
              </a:xfrm>
              <a:prstGeom prst="ellipse">
                <a:avLst/>
              </a:prstGeom>
              <a:solidFill>
                <a:srgbClr val="FF0000"/>
              </a:solidFill>
              <a:ln w="6350">
                <a:solidFill>
                  <a:srgbClr val="FFFF00"/>
                </a:solidFill>
                <a:round/>
                <a:headEnd/>
                <a:tailEnd/>
              </a:ln>
            </p:spPr>
            <p:txBody>
              <a:bodyPr/>
              <a:lstStyle/>
              <a:p>
                <a:endParaRPr lang="en-US"/>
              </a:p>
            </p:txBody>
          </p:sp>
          <p:sp>
            <p:nvSpPr>
              <p:cNvPr id="90223" name="Oval 72"/>
              <p:cNvSpPr>
                <a:spLocks noChangeAspect="1" noChangeArrowheads="1"/>
              </p:cNvSpPr>
              <p:nvPr/>
            </p:nvSpPr>
            <p:spPr bwMode="auto">
              <a:xfrm>
                <a:off x="2967" y="2469"/>
                <a:ext cx="74" cy="75"/>
              </a:xfrm>
              <a:prstGeom prst="ellipse">
                <a:avLst/>
              </a:prstGeom>
              <a:solidFill>
                <a:srgbClr val="FF0000"/>
              </a:solidFill>
              <a:ln w="6350">
                <a:solidFill>
                  <a:srgbClr val="FFFF00"/>
                </a:solidFill>
                <a:round/>
                <a:headEnd/>
                <a:tailEnd/>
              </a:ln>
            </p:spPr>
            <p:txBody>
              <a:bodyPr/>
              <a:lstStyle/>
              <a:p>
                <a:endParaRPr lang="en-US"/>
              </a:p>
            </p:txBody>
          </p:sp>
          <p:sp>
            <p:nvSpPr>
              <p:cNvPr id="90224" name="Oval 73"/>
              <p:cNvSpPr>
                <a:spLocks noChangeAspect="1" noChangeArrowheads="1"/>
              </p:cNvSpPr>
              <p:nvPr/>
            </p:nvSpPr>
            <p:spPr bwMode="auto">
              <a:xfrm>
                <a:off x="2951" y="2182"/>
                <a:ext cx="75" cy="75"/>
              </a:xfrm>
              <a:prstGeom prst="ellipse">
                <a:avLst/>
              </a:prstGeom>
              <a:solidFill>
                <a:srgbClr val="FF0000"/>
              </a:solidFill>
              <a:ln w="6350">
                <a:solidFill>
                  <a:srgbClr val="FFFF00"/>
                </a:solidFill>
                <a:round/>
                <a:headEnd/>
                <a:tailEnd/>
              </a:ln>
            </p:spPr>
            <p:txBody>
              <a:bodyPr/>
              <a:lstStyle/>
              <a:p>
                <a:endParaRPr lang="en-US"/>
              </a:p>
            </p:txBody>
          </p:sp>
          <p:sp>
            <p:nvSpPr>
              <p:cNvPr id="90225" name="Oval 74"/>
              <p:cNvSpPr>
                <a:spLocks noChangeAspect="1" noChangeArrowheads="1"/>
              </p:cNvSpPr>
              <p:nvPr/>
            </p:nvSpPr>
            <p:spPr bwMode="auto">
              <a:xfrm>
                <a:off x="3144" y="2115"/>
                <a:ext cx="74" cy="75"/>
              </a:xfrm>
              <a:prstGeom prst="ellipse">
                <a:avLst/>
              </a:prstGeom>
              <a:solidFill>
                <a:srgbClr val="FF0000"/>
              </a:solidFill>
              <a:ln w="6350">
                <a:solidFill>
                  <a:srgbClr val="FFFF00"/>
                </a:solidFill>
                <a:round/>
                <a:headEnd/>
                <a:tailEnd/>
              </a:ln>
            </p:spPr>
            <p:txBody>
              <a:bodyPr/>
              <a:lstStyle/>
              <a:p>
                <a:endParaRPr lang="en-US"/>
              </a:p>
            </p:txBody>
          </p:sp>
        </p:grpSp>
        <p:sp>
          <p:nvSpPr>
            <p:cNvPr id="90206" name="Rectangle 75"/>
            <p:cNvSpPr>
              <a:spLocks noChangeAspect="1" noChangeArrowheads="1"/>
            </p:cNvSpPr>
            <p:nvPr/>
          </p:nvSpPr>
          <p:spPr bwMode="auto">
            <a:xfrm>
              <a:off x="3592" y="3993"/>
              <a:ext cx="44" cy="96"/>
            </a:xfrm>
            <a:prstGeom prst="rect">
              <a:avLst/>
            </a:prstGeom>
            <a:noFill/>
            <a:ln w="9525">
              <a:noFill/>
              <a:miter lim="800000"/>
              <a:headEnd/>
              <a:tailEnd/>
            </a:ln>
          </p:spPr>
          <p:txBody>
            <a:bodyPr wrap="none" lIns="0" tIns="0" rIns="0" bIns="0">
              <a:spAutoFit/>
            </a:bodyPr>
            <a:lstStyle/>
            <a:p>
              <a:pPr eaLnBrk="0" hangingPunct="0"/>
              <a:r>
                <a:rPr lang="en-GB" sz="1000">
                  <a:latin typeface="Helvetica" pitchFamily="34" charset="0"/>
                </a:rPr>
                <a:t>0</a:t>
              </a:r>
            </a:p>
          </p:txBody>
        </p:sp>
        <p:sp>
          <p:nvSpPr>
            <p:cNvPr id="90207" name="Rectangle 76"/>
            <p:cNvSpPr>
              <a:spLocks noChangeAspect="1" noChangeArrowheads="1"/>
            </p:cNvSpPr>
            <p:nvPr/>
          </p:nvSpPr>
          <p:spPr bwMode="auto">
            <a:xfrm>
              <a:off x="3548" y="3589"/>
              <a:ext cx="88" cy="96"/>
            </a:xfrm>
            <a:prstGeom prst="rect">
              <a:avLst/>
            </a:prstGeom>
            <a:noFill/>
            <a:ln w="9525">
              <a:noFill/>
              <a:miter lim="800000"/>
              <a:headEnd/>
              <a:tailEnd/>
            </a:ln>
          </p:spPr>
          <p:txBody>
            <a:bodyPr wrap="none" lIns="0" tIns="0" rIns="0" bIns="0">
              <a:spAutoFit/>
            </a:bodyPr>
            <a:lstStyle/>
            <a:p>
              <a:pPr eaLnBrk="0" hangingPunct="0"/>
              <a:r>
                <a:rPr lang="en-GB" sz="1000">
                  <a:latin typeface="Helvetica" pitchFamily="34" charset="0"/>
                </a:rPr>
                <a:t>50</a:t>
              </a:r>
            </a:p>
          </p:txBody>
        </p:sp>
        <p:sp>
          <p:nvSpPr>
            <p:cNvPr id="90208" name="Rectangle 77"/>
            <p:cNvSpPr>
              <a:spLocks noChangeAspect="1" noChangeArrowheads="1"/>
            </p:cNvSpPr>
            <p:nvPr/>
          </p:nvSpPr>
          <p:spPr bwMode="auto">
            <a:xfrm>
              <a:off x="3504" y="3185"/>
              <a:ext cx="132" cy="96"/>
            </a:xfrm>
            <a:prstGeom prst="rect">
              <a:avLst/>
            </a:prstGeom>
            <a:noFill/>
            <a:ln w="9525">
              <a:noFill/>
              <a:miter lim="800000"/>
              <a:headEnd/>
              <a:tailEnd/>
            </a:ln>
          </p:spPr>
          <p:txBody>
            <a:bodyPr wrap="none" lIns="0" tIns="0" rIns="0" bIns="0">
              <a:spAutoFit/>
            </a:bodyPr>
            <a:lstStyle/>
            <a:p>
              <a:pPr eaLnBrk="0" hangingPunct="0"/>
              <a:r>
                <a:rPr lang="en-GB" sz="1000">
                  <a:latin typeface="Helvetica" pitchFamily="34" charset="0"/>
                </a:rPr>
                <a:t>100</a:t>
              </a:r>
            </a:p>
          </p:txBody>
        </p:sp>
        <p:sp>
          <p:nvSpPr>
            <p:cNvPr id="90209" name="Rectangle 78"/>
            <p:cNvSpPr>
              <a:spLocks noChangeAspect="1" noChangeArrowheads="1"/>
            </p:cNvSpPr>
            <p:nvPr/>
          </p:nvSpPr>
          <p:spPr bwMode="auto">
            <a:xfrm>
              <a:off x="4764" y="4060"/>
              <a:ext cx="44" cy="96"/>
            </a:xfrm>
            <a:prstGeom prst="rect">
              <a:avLst/>
            </a:prstGeom>
            <a:noFill/>
            <a:ln w="9525">
              <a:noFill/>
              <a:miter lim="800000"/>
              <a:headEnd/>
              <a:tailEnd/>
            </a:ln>
          </p:spPr>
          <p:txBody>
            <a:bodyPr wrap="none" lIns="0" tIns="0" rIns="0" bIns="0">
              <a:spAutoFit/>
            </a:bodyPr>
            <a:lstStyle/>
            <a:p>
              <a:pPr eaLnBrk="0" hangingPunct="0"/>
              <a:r>
                <a:rPr lang="en-GB" sz="1000">
                  <a:latin typeface="Helvetica" pitchFamily="34" charset="0"/>
                </a:rPr>
                <a:t>0</a:t>
              </a:r>
            </a:p>
          </p:txBody>
        </p:sp>
        <p:sp>
          <p:nvSpPr>
            <p:cNvPr id="90210" name="Rectangle 79"/>
            <p:cNvSpPr>
              <a:spLocks noChangeAspect="1" noChangeArrowheads="1"/>
            </p:cNvSpPr>
            <p:nvPr/>
          </p:nvSpPr>
          <p:spPr bwMode="auto">
            <a:xfrm>
              <a:off x="4189" y="4060"/>
              <a:ext cx="88" cy="96"/>
            </a:xfrm>
            <a:prstGeom prst="rect">
              <a:avLst/>
            </a:prstGeom>
            <a:noFill/>
            <a:ln w="9525">
              <a:noFill/>
              <a:miter lim="800000"/>
              <a:headEnd/>
              <a:tailEnd/>
            </a:ln>
          </p:spPr>
          <p:txBody>
            <a:bodyPr wrap="none" lIns="0" tIns="0" rIns="0" bIns="0">
              <a:spAutoFit/>
            </a:bodyPr>
            <a:lstStyle/>
            <a:p>
              <a:pPr eaLnBrk="0" hangingPunct="0"/>
              <a:r>
                <a:rPr lang="en-GB" sz="1000">
                  <a:latin typeface="Helvetica" pitchFamily="34" charset="0"/>
                </a:rPr>
                <a:t>20</a:t>
              </a:r>
            </a:p>
          </p:txBody>
        </p:sp>
        <p:sp>
          <p:nvSpPr>
            <p:cNvPr id="90211" name="Rectangle 80"/>
            <p:cNvSpPr>
              <a:spLocks noChangeAspect="1" noChangeArrowheads="1"/>
            </p:cNvSpPr>
            <p:nvPr/>
          </p:nvSpPr>
          <p:spPr bwMode="auto">
            <a:xfrm>
              <a:off x="3622" y="4060"/>
              <a:ext cx="88" cy="96"/>
            </a:xfrm>
            <a:prstGeom prst="rect">
              <a:avLst/>
            </a:prstGeom>
            <a:noFill/>
            <a:ln w="9525">
              <a:noFill/>
              <a:miter lim="800000"/>
              <a:headEnd/>
              <a:tailEnd/>
            </a:ln>
          </p:spPr>
          <p:txBody>
            <a:bodyPr wrap="none" lIns="0" tIns="0" rIns="0" bIns="0">
              <a:spAutoFit/>
            </a:bodyPr>
            <a:lstStyle/>
            <a:p>
              <a:pPr eaLnBrk="0" hangingPunct="0"/>
              <a:r>
                <a:rPr lang="en-GB" sz="1000">
                  <a:latin typeface="Helvetica" pitchFamily="34" charset="0"/>
                </a:rPr>
                <a:t>40</a:t>
              </a:r>
            </a:p>
          </p:txBody>
        </p:sp>
        <p:sp>
          <p:nvSpPr>
            <p:cNvPr id="90212" name="Text Box 81"/>
            <p:cNvSpPr txBox="1">
              <a:spLocks noChangeAspect="1" noChangeArrowheads="1"/>
            </p:cNvSpPr>
            <p:nvPr/>
          </p:nvSpPr>
          <p:spPr bwMode="auto">
            <a:xfrm>
              <a:off x="4558" y="3294"/>
              <a:ext cx="766" cy="154"/>
            </a:xfrm>
            <a:prstGeom prst="rect">
              <a:avLst/>
            </a:prstGeom>
            <a:noFill/>
            <a:ln w="9525">
              <a:noFill/>
              <a:miter lim="800000"/>
              <a:headEnd/>
              <a:tailEnd/>
            </a:ln>
          </p:spPr>
          <p:txBody>
            <a:bodyPr wrap="none">
              <a:spAutoFit/>
            </a:bodyPr>
            <a:lstStyle/>
            <a:p>
              <a:pPr algn="ctr" eaLnBrk="0" hangingPunct="0"/>
              <a:r>
                <a:rPr lang="en-GB" sz="1000">
                  <a:latin typeface="Helvetica" pitchFamily="34" charset="0"/>
                </a:rPr>
                <a:t>Calcifying benthos</a:t>
              </a:r>
            </a:p>
          </p:txBody>
        </p:sp>
      </p:grpSp>
      <p:grpSp>
        <p:nvGrpSpPr>
          <p:cNvPr id="4" name="Group 8"/>
          <p:cNvGrpSpPr>
            <a:grpSpLocks/>
          </p:cNvGrpSpPr>
          <p:nvPr/>
        </p:nvGrpSpPr>
        <p:grpSpPr bwMode="auto">
          <a:xfrm>
            <a:off x="5148263" y="3284538"/>
            <a:ext cx="2700337" cy="1620837"/>
            <a:chOff x="3243" y="2067"/>
            <a:chExt cx="1701" cy="1021"/>
          </a:xfrm>
        </p:grpSpPr>
        <p:sp>
          <p:nvSpPr>
            <p:cNvPr id="90154" name="Rectangle 9"/>
            <p:cNvSpPr>
              <a:spLocks noChangeArrowheads="1"/>
            </p:cNvSpPr>
            <p:nvPr/>
          </p:nvSpPr>
          <p:spPr bwMode="auto">
            <a:xfrm>
              <a:off x="3606" y="2992"/>
              <a:ext cx="1338" cy="96"/>
            </a:xfrm>
            <a:prstGeom prst="rect">
              <a:avLst/>
            </a:prstGeom>
            <a:noFill/>
            <a:ln w="9525">
              <a:noFill/>
              <a:miter lim="800000"/>
              <a:headEnd/>
              <a:tailEnd/>
            </a:ln>
          </p:spPr>
          <p:txBody>
            <a:bodyPr lIns="0" tIns="0" rIns="0" bIns="0">
              <a:spAutoFit/>
            </a:bodyPr>
            <a:lstStyle/>
            <a:p>
              <a:pPr algn="ctr"/>
              <a:r>
                <a:rPr lang="en-GB" sz="1000">
                  <a:latin typeface="Helvetica" pitchFamily="34" charset="0"/>
                </a:rPr>
                <a:t>Fishing intensity (persons·km reef</a:t>
              </a:r>
              <a:r>
                <a:rPr lang="en-GB" sz="1000" baseline="30000">
                  <a:latin typeface="Helvetica" pitchFamily="34" charset="0"/>
                </a:rPr>
                <a:t>-1</a:t>
              </a:r>
              <a:r>
                <a:rPr lang="en-GB" sz="1000">
                  <a:latin typeface="Helvetica" pitchFamily="34" charset="0"/>
                </a:rPr>
                <a:t>)</a:t>
              </a:r>
            </a:p>
          </p:txBody>
        </p:sp>
        <p:sp>
          <p:nvSpPr>
            <p:cNvPr id="90155" name="Line 10"/>
            <p:cNvSpPr>
              <a:spLocks noChangeShapeType="1"/>
            </p:cNvSpPr>
            <p:nvPr/>
          </p:nvSpPr>
          <p:spPr bwMode="auto">
            <a:xfrm flipH="1">
              <a:off x="3762" y="2360"/>
              <a:ext cx="868" cy="298"/>
            </a:xfrm>
            <a:prstGeom prst="line">
              <a:avLst/>
            </a:prstGeom>
            <a:noFill/>
            <a:ln w="19050">
              <a:solidFill>
                <a:schemeClr val="tx1"/>
              </a:solidFill>
              <a:round/>
              <a:headEnd/>
              <a:tailEnd/>
            </a:ln>
          </p:spPr>
          <p:txBody>
            <a:bodyPr/>
            <a:lstStyle/>
            <a:p>
              <a:endParaRPr lang="en-US"/>
            </a:p>
          </p:txBody>
        </p:sp>
        <p:grpSp>
          <p:nvGrpSpPr>
            <p:cNvPr id="5" name="Group 11"/>
            <p:cNvGrpSpPr>
              <a:grpSpLocks/>
            </p:cNvGrpSpPr>
            <p:nvPr/>
          </p:nvGrpSpPr>
          <p:grpSpPr bwMode="auto">
            <a:xfrm>
              <a:off x="3693" y="2121"/>
              <a:ext cx="25" cy="769"/>
              <a:chOff x="537" y="2420"/>
              <a:chExt cx="25" cy="769"/>
            </a:xfrm>
          </p:grpSpPr>
          <p:sp>
            <p:nvSpPr>
              <p:cNvPr id="90177" name="Line 12"/>
              <p:cNvSpPr>
                <a:spLocks noChangeAspect="1" noChangeShapeType="1"/>
              </p:cNvSpPr>
              <p:nvPr/>
            </p:nvSpPr>
            <p:spPr bwMode="auto">
              <a:xfrm>
                <a:off x="538" y="2420"/>
                <a:ext cx="1" cy="769"/>
              </a:xfrm>
              <a:prstGeom prst="line">
                <a:avLst/>
              </a:prstGeom>
              <a:noFill/>
              <a:ln w="28575">
                <a:solidFill>
                  <a:schemeClr val="tx1"/>
                </a:solidFill>
                <a:round/>
                <a:headEnd/>
                <a:tailEnd/>
              </a:ln>
            </p:spPr>
            <p:txBody>
              <a:bodyPr/>
              <a:lstStyle/>
              <a:p>
                <a:endParaRPr lang="en-US"/>
              </a:p>
            </p:txBody>
          </p:sp>
          <p:sp>
            <p:nvSpPr>
              <p:cNvPr id="90178" name="Line 13"/>
              <p:cNvSpPr>
                <a:spLocks noChangeAspect="1" noChangeShapeType="1"/>
              </p:cNvSpPr>
              <p:nvPr/>
            </p:nvSpPr>
            <p:spPr bwMode="auto">
              <a:xfrm>
                <a:off x="537" y="2940"/>
                <a:ext cx="25" cy="1"/>
              </a:xfrm>
              <a:prstGeom prst="line">
                <a:avLst/>
              </a:prstGeom>
              <a:noFill/>
              <a:ln w="28575">
                <a:solidFill>
                  <a:schemeClr val="tx1"/>
                </a:solidFill>
                <a:round/>
                <a:headEnd/>
                <a:tailEnd/>
              </a:ln>
            </p:spPr>
            <p:txBody>
              <a:bodyPr/>
              <a:lstStyle/>
              <a:p>
                <a:endParaRPr lang="en-US"/>
              </a:p>
            </p:txBody>
          </p:sp>
          <p:sp>
            <p:nvSpPr>
              <p:cNvPr id="90179" name="Line 14"/>
              <p:cNvSpPr>
                <a:spLocks noChangeAspect="1" noChangeShapeType="1"/>
              </p:cNvSpPr>
              <p:nvPr/>
            </p:nvSpPr>
            <p:spPr bwMode="auto">
              <a:xfrm>
                <a:off x="537" y="2686"/>
                <a:ext cx="25" cy="1"/>
              </a:xfrm>
              <a:prstGeom prst="line">
                <a:avLst/>
              </a:prstGeom>
              <a:noFill/>
              <a:ln w="28575">
                <a:solidFill>
                  <a:schemeClr val="tx1"/>
                </a:solidFill>
                <a:round/>
                <a:headEnd/>
                <a:tailEnd/>
              </a:ln>
            </p:spPr>
            <p:txBody>
              <a:bodyPr/>
              <a:lstStyle/>
              <a:p>
                <a:endParaRPr lang="en-US"/>
              </a:p>
            </p:txBody>
          </p:sp>
          <p:sp>
            <p:nvSpPr>
              <p:cNvPr id="90180" name="Line 15"/>
              <p:cNvSpPr>
                <a:spLocks noChangeAspect="1" noChangeShapeType="1"/>
              </p:cNvSpPr>
              <p:nvPr/>
            </p:nvSpPr>
            <p:spPr bwMode="auto">
              <a:xfrm>
                <a:off x="537" y="2429"/>
                <a:ext cx="25" cy="1"/>
              </a:xfrm>
              <a:prstGeom prst="line">
                <a:avLst/>
              </a:prstGeom>
              <a:noFill/>
              <a:ln w="28575">
                <a:solidFill>
                  <a:schemeClr val="tx1"/>
                </a:solidFill>
                <a:round/>
                <a:headEnd/>
                <a:tailEnd/>
              </a:ln>
            </p:spPr>
            <p:txBody>
              <a:bodyPr/>
              <a:lstStyle/>
              <a:p>
                <a:endParaRPr lang="en-US"/>
              </a:p>
            </p:txBody>
          </p:sp>
        </p:grpSp>
        <p:grpSp>
          <p:nvGrpSpPr>
            <p:cNvPr id="6" name="Group 16"/>
            <p:cNvGrpSpPr>
              <a:grpSpLocks/>
            </p:cNvGrpSpPr>
            <p:nvPr/>
          </p:nvGrpSpPr>
          <p:grpSpPr bwMode="auto">
            <a:xfrm>
              <a:off x="3691" y="2863"/>
              <a:ext cx="1125" cy="26"/>
              <a:chOff x="535" y="3162"/>
              <a:chExt cx="1125" cy="26"/>
            </a:xfrm>
          </p:grpSpPr>
          <p:sp>
            <p:nvSpPr>
              <p:cNvPr id="90173" name="Line 17"/>
              <p:cNvSpPr>
                <a:spLocks noChangeAspect="1" noChangeShapeType="1"/>
              </p:cNvSpPr>
              <p:nvPr/>
            </p:nvSpPr>
            <p:spPr bwMode="auto">
              <a:xfrm>
                <a:off x="535" y="3186"/>
                <a:ext cx="1125" cy="1"/>
              </a:xfrm>
              <a:prstGeom prst="line">
                <a:avLst/>
              </a:prstGeom>
              <a:noFill/>
              <a:ln w="28575">
                <a:solidFill>
                  <a:schemeClr val="tx1"/>
                </a:solidFill>
                <a:round/>
                <a:headEnd/>
                <a:tailEnd/>
              </a:ln>
            </p:spPr>
            <p:txBody>
              <a:bodyPr/>
              <a:lstStyle/>
              <a:p>
                <a:endParaRPr lang="en-US"/>
              </a:p>
            </p:txBody>
          </p:sp>
          <p:sp>
            <p:nvSpPr>
              <p:cNvPr id="90174" name="Line 18"/>
              <p:cNvSpPr>
                <a:spLocks noChangeAspect="1" noChangeShapeType="1"/>
              </p:cNvSpPr>
              <p:nvPr/>
            </p:nvSpPr>
            <p:spPr bwMode="auto">
              <a:xfrm flipV="1">
                <a:off x="903" y="3164"/>
                <a:ext cx="0" cy="24"/>
              </a:xfrm>
              <a:prstGeom prst="line">
                <a:avLst/>
              </a:prstGeom>
              <a:noFill/>
              <a:ln w="28575">
                <a:solidFill>
                  <a:schemeClr val="tx1"/>
                </a:solidFill>
                <a:round/>
                <a:headEnd/>
                <a:tailEnd/>
              </a:ln>
            </p:spPr>
            <p:txBody>
              <a:bodyPr/>
              <a:lstStyle/>
              <a:p>
                <a:endParaRPr lang="en-US"/>
              </a:p>
            </p:txBody>
          </p:sp>
          <p:sp>
            <p:nvSpPr>
              <p:cNvPr id="90175" name="Line 19"/>
              <p:cNvSpPr>
                <a:spLocks noChangeAspect="1" noChangeShapeType="1"/>
              </p:cNvSpPr>
              <p:nvPr/>
            </p:nvSpPr>
            <p:spPr bwMode="auto">
              <a:xfrm flipV="1">
                <a:off x="1275" y="3162"/>
                <a:ext cx="1" cy="24"/>
              </a:xfrm>
              <a:prstGeom prst="line">
                <a:avLst/>
              </a:prstGeom>
              <a:noFill/>
              <a:ln w="28575">
                <a:solidFill>
                  <a:schemeClr val="tx1"/>
                </a:solidFill>
                <a:round/>
                <a:headEnd/>
                <a:tailEnd/>
              </a:ln>
            </p:spPr>
            <p:txBody>
              <a:bodyPr/>
              <a:lstStyle/>
              <a:p>
                <a:endParaRPr lang="en-US"/>
              </a:p>
            </p:txBody>
          </p:sp>
          <p:sp>
            <p:nvSpPr>
              <p:cNvPr id="90176" name="Line 20"/>
              <p:cNvSpPr>
                <a:spLocks noChangeAspect="1" noChangeShapeType="1"/>
              </p:cNvSpPr>
              <p:nvPr/>
            </p:nvSpPr>
            <p:spPr bwMode="auto">
              <a:xfrm flipV="1">
                <a:off x="1651" y="3162"/>
                <a:ext cx="1" cy="24"/>
              </a:xfrm>
              <a:prstGeom prst="line">
                <a:avLst/>
              </a:prstGeom>
              <a:noFill/>
              <a:ln w="28575">
                <a:solidFill>
                  <a:schemeClr val="tx1"/>
                </a:solidFill>
                <a:round/>
                <a:headEnd/>
                <a:tailEnd/>
              </a:ln>
            </p:spPr>
            <p:txBody>
              <a:bodyPr/>
              <a:lstStyle/>
              <a:p>
                <a:endParaRPr lang="en-US"/>
              </a:p>
            </p:txBody>
          </p:sp>
        </p:grpSp>
        <p:sp>
          <p:nvSpPr>
            <p:cNvPr id="90158" name="Oval 21"/>
            <p:cNvSpPr>
              <a:spLocks noChangeAspect="1" noChangeArrowheads="1"/>
            </p:cNvSpPr>
            <p:nvPr/>
          </p:nvSpPr>
          <p:spPr bwMode="auto">
            <a:xfrm>
              <a:off x="3725" y="2604"/>
              <a:ext cx="56" cy="57"/>
            </a:xfrm>
            <a:prstGeom prst="ellipse">
              <a:avLst/>
            </a:prstGeom>
            <a:solidFill>
              <a:srgbClr val="FF0000"/>
            </a:solidFill>
            <a:ln w="4826">
              <a:solidFill>
                <a:schemeClr val="bg1"/>
              </a:solidFill>
              <a:round/>
              <a:headEnd/>
              <a:tailEnd/>
            </a:ln>
          </p:spPr>
          <p:txBody>
            <a:bodyPr/>
            <a:lstStyle/>
            <a:p>
              <a:endParaRPr lang="en-US"/>
            </a:p>
          </p:txBody>
        </p:sp>
        <p:sp>
          <p:nvSpPr>
            <p:cNvPr id="90159" name="Oval 22"/>
            <p:cNvSpPr>
              <a:spLocks noChangeAspect="1" noChangeArrowheads="1"/>
            </p:cNvSpPr>
            <p:nvPr/>
          </p:nvSpPr>
          <p:spPr bwMode="auto">
            <a:xfrm>
              <a:off x="3735" y="2542"/>
              <a:ext cx="54" cy="57"/>
            </a:xfrm>
            <a:prstGeom prst="ellipse">
              <a:avLst/>
            </a:prstGeom>
            <a:solidFill>
              <a:srgbClr val="FF0000"/>
            </a:solidFill>
            <a:ln w="4826">
              <a:solidFill>
                <a:schemeClr val="bg1"/>
              </a:solidFill>
              <a:round/>
              <a:headEnd/>
              <a:tailEnd/>
            </a:ln>
          </p:spPr>
          <p:txBody>
            <a:bodyPr/>
            <a:lstStyle/>
            <a:p>
              <a:endParaRPr lang="en-US"/>
            </a:p>
          </p:txBody>
        </p:sp>
        <p:sp>
          <p:nvSpPr>
            <p:cNvPr id="90160" name="Oval 23"/>
            <p:cNvSpPr>
              <a:spLocks noChangeAspect="1" noChangeArrowheads="1"/>
            </p:cNvSpPr>
            <p:nvPr/>
          </p:nvSpPr>
          <p:spPr bwMode="auto">
            <a:xfrm>
              <a:off x="4013" y="2632"/>
              <a:ext cx="57" cy="55"/>
            </a:xfrm>
            <a:prstGeom prst="ellipse">
              <a:avLst/>
            </a:prstGeom>
            <a:solidFill>
              <a:srgbClr val="FF0000"/>
            </a:solidFill>
            <a:ln w="4826">
              <a:solidFill>
                <a:schemeClr val="bg1"/>
              </a:solidFill>
              <a:round/>
              <a:headEnd/>
              <a:tailEnd/>
            </a:ln>
          </p:spPr>
          <p:txBody>
            <a:bodyPr/>
            <a:lstStyle/>
            <a:p>
              <a:endParaRPr lang="en-US"/>
            </a:p>
          </p:txBody>
        </p:sp>
        <p:sp>
          <p:nvSpPr>
            <p:cNvPr id="90161" name="Oval 24"/>
            <p:cNvSpPr>
              <a:spLocks noChangeAspect="1" noChangeArrowheads="1"/>
            </p:cNvSpPr>
            <p:nvPr/>
          </p:nvSpPr>
          <p:spPr bwMode="auto">
            <a:xfrm>
              <a:off x="4166" y="2499"/>
              <a:ext cx="57" cy="57"/>
            </a:xfrm>
            <a:prstGeom prst="ellipse">
              <a:avLst/>
            </a:prstGeom>
            <a:solidFill>
              <a:srgbClr val="FF0000"/>
            </a:solidFill>
            <a:ln w="4826">
              <a:solidFill>
                <a:schemeClr val="bg1"/>
              </a:solidFill>
              <a:round/>
              <a:headEnd/>
              <a:tailEnd/>
            </a:ln>
          </p:spPr>
          <p:txBody>
            <a:bodyPr/>
            <a:lstStyle/>
            <a:p>
              <a:endParaRPr lang="en-US"/>
            </a:p>
          </p:txBody>
        </p:sp>
        <p:sp>
          <p:nvSpPr>
            <p:cNvPr id="90162" name="Oval 25"/>
            <p:cNvSpPr>
              <a:spLocks noChangeAspect="1" noChangeArrowheads="1"/>
            </p:cNvSpPr>
            <p:nvPr/>
          </p:nvSpPr>
          <p:spPr bwMode="auto">
            <a:xfrm>
              <a:off x="4486" y="2256"/>
              <a:ext cx="57" cy="58"/>
            </a:xfrm>
            <a:prstGeom prst="ellipse">
              <a:avLst/>
            </a:prstGeom>
            <a:solidFill>
              <a:srgbClr val="FF0000"/>
            </a:solidFill>
            <a:ln w="4826">
              <a:solidFill>
                <a:schemeClr val="bg1"/>
              </a:solidFill>
              <a:round/>
              <a:headEnd/>
              <a:tailEnd/>
            </a:ln>
          </p:spPr>
          <p:txBody>
            <a:bodyPr/>
            <a:lstStyle/>
            <a:p>
              <a:endParaRPr lang="en-US"/>
            </a:p>
          </p:txBody>
        </p:sp>
        <p:sp>
          <p:nvSpPr>
            <p:cNvPr id="90163" name="Oval 26"/>
            <p:cNvSpPr>
              <a:spLocks noChangeAspect="1" noChangeArrowheads="1"/>
            </p:cNvSpPr>
            <p:nvPr/>
          </p:nvSpPr>
          <p:spPr bwMode="auto">
            <a:xfrm>
              <a:off x="4607" y="2313"/>
              <a:ext cx="57" cy="56"/>
            </a:xfrm>
            <a:prstGeom prst="ellipse">
              <a:avLst/>
            </a:prstGeom>
            <a:solidFill>
              <a:srgbClr val="FF0000"/>
            </a:solidFill>
            <a:ln w="4826">
              <a:solidFill>
                <a:schemeClr val="bg1"/>
              </a:solidFill>
              <a:round/>
              <a:headEnd/>
              <a:tailEnd/>
            </a:ln>
          </p:spPr>
          <p:txBody>
            <a:bodyPr/>
            <a:lstStyle/>
            <a:p>
              <a:endParaRPr lang="en-US"/>
            </a:p>
          </p:txBody>
        </p:sp>
        <p:sp>
          <p:nvSpPr>
            <p:cNvPr id="90164" name="Rectangle 27"/>
            <p:cNvSpPr>
              <a:spLocks noChangeAspect="1" noChangeArrowheads="1"/>
            </p:cNvSpPr>
            <p:nvPr/>
          </p:nvSpPr>
          <p:spPr bwMode="auto">
            <a:xfrm>
              <a:off x="3606" y="2836"/>
              <a:ext cx="44" cy="96"/>
            </a:xfrm>
            <a:prstGeom prst="rect">
              <a:avLst/>
            </a:prstGeom>
            <a:noFill/>
            <a:ln w="9525">
              <a:noFill/>
              <a:miter lim="800000"/>
              <a:headEnd/>
              <a:tailEnd/>
            </a:ln>
          </p:spPr>
          <p:txBody>
            <a:bodyPr wrap="none" lIns="0" tIns="0" rIns="0" bIns="0">
              <a:spAutoFit/>
            </a:bodyPr>
            <a:lstStyle/>
            <a:p>
              <a:pPr eaLnBrk="0" hangingPunct="0"/>
              <a:r>
                <a:rPr lang="en-GB" sz="1000">
                  <a:latin typeface="Helvetica" pitchFamily="34" charset="0"/>
                </a:rPr>
                <a:t>0</a:t>
              </a:r>
            </a:p>
          </p:txBody>
        </p:sp>
        <p:sp>
          <p:nvSpPr>
            <p:cNvPr id="90165" name="Rectangle 28"/>
            <p:cNvSpPr>
              <a:spLocks noChangeAspect="1" noChangeArrowheads="1"/>
            </p:cNvSpPr>
            <p:nvPr/>
          </p:nvSpPr>
          <p:spPr bwMode="auto">
            <a:xfrm>
              <a:off x="3606" y="2580"/>
              <a:ext cx="44" cy="96"/>
            </a:xfrm>
            <a:prstGeom prst="rect">
              <a:avLst/>
            </a:prstGeom>
            <a:noFill/>
            <a:ln w="9525">
              <a:noFill/>
              <a:miter lim="800000"/>
              <a:headEnd/>
              <a:tailEnd/>
            </a:ln>
          </p:spPr>
          <p:txBody>
            <a:bodyPr wrap="none" lIns="0" tIns="0" rIns="0" bIns="0">
              <a:spAutoFit/>
            </a:bodyPr>
            <a:lstStyle/>
            <a:p>
              <a:pPr eaLnBrk="0" hangingPunct="0"/>
              <a:r>
                <a:rPr lang="en-GB" sz="1000">
                  <a:latin typeface="Helvetica" pitchFamily="34" charset="0"/>
                </a:rPr>
                <a:t>2</a:t>
              </a:r>
            </a:p>
          </p:txBody>
        </p:sp>
        <p:sp>
          <p:nvSpPr>
            <p:cNvPr id="90166" name="Rectangle 29"/>
            <p:cNvSpPr>
              <a:spLocks noChangeAspect="1" noChangeArrowheads="1"/>
            </p:cNvSpPr>
            <p:nvPr/>
          </p:nvSpPr>
          <p:spPr bwMode="auto">
            <a:xfrm>
              <a:off x="3606" y="2325"/>
              <a:ext cx="44" cy="96"/>
            </a:xfrm>
            <a:prstGeom prst="rect">
              <a:avLst/>
            </a:prstGeom>
            <a:noFill/>
            <a:ln w="9525">
              <a:noFill/>
              <a:miter lim="800000"/>
              <a:headEnd/>
              <a:tailEnd/>
            </a:ln>
          </p:spPr>
          <p:txBody>
            <a:bodyPr wrap="none" lIns="0" tIns="0" rIns="0" bIns="0">
              <a:spAutoFit/>
            </a:bodyPr>
            <a:lstStyle/>
            <a:p>
              <a:pPr eaLnBrk="0" hangingPunct="0"/>
              <a:r>
                <a:rPr lang="en-GB" sz="1000">
                  <a:latin typeface="Helvetica" pitchFamily="34" charset="0"/>
                </a:rPr>
                <a:t>4</a:t>
              </a:r>
            </a:p>
          </p:txBody>
        </p:sp>
        <p:sp>
          <p:nvSpPr>
            <p:cNvPr id="90167" name="Rectangle 30"/>
            <p:cNvSpPr>
              <a:spLocks noChangeAspect="1" noChangeArrowheads="1"/>
            </p:cNvSpPr>
            <p:nvPr/>
          </p:nvSpPr>
          <p:spPr bwMode="auto">
            <a:xfrm>
              <a:off x="3606" y="2067"/>
              <a:ext cx="44" cy="96"/>
            </a:xfrm>
            <a:prstGeom prst="rect">
              <a:avLst/>
            </a:prstGeom>
            <a:noFill/>
            <a:ln w="9525">
              <a:noFill/>
              <a:miter lim="800000"/>
              <a:headEnd/>
              <a:tailEnd/>
            </a:ln>
          </p:spPr>
          <p:txBody>
            <a:bodyPr wrap="none" lIns="0" tIns="0" rIns="0" bIns="0">
              <a:spAutoFit/>
            </a:bodyPr>
            <a:lstStyle/>
            <a:p>
              <a:pPr eaLnBrk="0" hangingPunct="0"/>
              <a:r>
                <a:rPr lang="en-GB" sz="1000">
                  <a:latin typeface="Helvetica" pitchFamily="34" charset="0"/>
                </a:rPr>
                <a:t>6</a:t>
              </a:r>
            </a:p>
          </p:txBody>
        </p:sp>
        <p:sp>
          <p:nvSpPr>
            <p:cNvPr id="90168" name="Rectangle 31"/>
            <p:cNvSpPr>
              <a:spLocks noChangeAspect="1" noChangeArrowheads="1"/>
            </p:cNvSpPr>
            <p:nvPr/>
          </p:nvSpPr>
          <p:spPr bwMode="auto">
            <a:xfrm>
              <a:off x="3659" y="2910"/>
              <a:ext cx="44" cy="96"/>
            </a:xfrm>
            <a:prstGeom prst="rect">
              <a:avLst/>
            </a:prstGeom>
            <a:noFill/>
            <a:ln w="9525">
              <a:noFill/>
              <a:miter lim="800000"/>
              <a:headEnd/>
              <a:tailEnd/>
            </a:ln>
          </p:spPr>
          <p:txBody>
            <a:bodyPr wrap="none" lIns="0" tIns="0" rIns="0" bIns="0">
              <a:spAutoFit/>
            </a:bodyPr>
            <a:lstStyle/>
            <a:p>
              <a:pPr eaLnBrk="0" hangingPunct="0"/>
              <a:r>
                <a:rPr lang="en-GB" sz="1000">
                  <a:latin typeface="Helvetica" pitchFamily="34" charset="0"/>
                </a:rPr>
                <a:t>0</a:t>
              </a:r>
            </a:p>
          </p:txBody>
        </p:sp>
        <p:sp>
          <p:nvSpPr>
            <p:cNvPr id="90169" name="Rectangle 32"/>
            <p:cNvSpPr>
              <a:spLocks noChangeAspect="1" noChangeArrowheads="1"/>
            </p:cNvSpPr>
            <p:nvPr/>
          </p:nvSpPr>
          <p:spPr bwMode="auto">
            <a:xfrm>
              <a:off x="4021" y="2910"/>
              <a:ext cx="88" cy="96"/>
            </a:xfrm>
            <a:prstGeom prst="rect">
              <a:avLst/>
            </a:prstGeom>
            <a:noFill/>
            <a:ln w="9525">
              <a:noFill/>
              <a:miter lim="800000"/>
              <a:headEnd/>
              <a:tailEnd/>
            </a:ln>
          </p:spPr>
          <p:txBody>
            <a:bodyPr wrap="none" lIns="0" tIns="0" rIns="0" bIns="0">
              <a:spAutoFit/>
            </a:bodyPr>
            <a:lstStyle/>
            <a:p>
              <a:pPr eaLnBrk="0" hangingPunct="0"/>
              <a:r>
                <a:rPr lang="en-GB" sz="1000">
                  <a:latin typeface="Helvetica" pitchFamily="34" charset="0"/>
                </a:rPr>
                <a:t>20</a:t>
              </a:r>
            </a:p>
          </p:txBody>
        </p:sp>
        <p:sp>
          <p:nvSpPr>
            <p:cNvPr id="90170" name="Rectangle 33"/>
            <p:cNvSpPr>
              <a:spLocks noChangeAspect="1" noChangeArrowheads="1"/>
            </p:cNvSpPr>
            <p:nvPr/>
          </p:nvSpPr>
          <p:spPr bwMode="auto">
            <a:xfrm>
              <a:off x="4394" y="2908"/>
              <a:ext cx="88" cy="96"/>
            </a:xfrm>
            <a:prstGeom prst="rect">
              <a:avLst/>
            </a:prstGeom>
            <a:noFill/>
            <a:ln w="9525">
              <a:noFill/>
              <a:miter lim="800000"/>
              <a:headEnd/>
              <a:tailEnd/>
            </a:ln>
          </p:spPr>
          <p:txBody>
            <a:bodyPr wrap="none" lIns="0" tIns="0" rIns="0" bIns="0">
              <a:spAutoFit/>
            </a:bodyPr>
            <a:lstStyle/>
            <a:p>
              <a:pPr eaLnBrk="0" hangingPunct="0"/>
              <a:r>
                <a:rPr lang="en-GB" sz="1000">
                  <a:latin typeface="Helvetica" pitchFamily="34" charset="0"/>
                </a:rPr>
                <a:t>40</a:t>
              </a:r>
            </a:p>
          </p:txBody>
        </p:sp>
        <p:sp>
          <p:nvSpPr>
            <p:cNvPr id="90171" name="Rectangle 34"/>
            <p:cNvSpPr>
              <a:spLocks noChangeAspect="1" noChangeArrowheads="1"/>
            </p:cNvSpPr>
            <p:nvPr/>
          </p:nvSpPr>
          <p:spPr bwMode="auto">
            <a:xfrm>
              <a:off x="4770" y="2908"/>
              <a:ext cx="88" cy="96"/>
            </a:xfrm>
            <a:prstGeom prst="rect">
              <a:avLst/>
            </a:prstGeom>
            <a:noFill/>
            <a:ln w="9525">
              <a:noFill/>
              <a:miter lim="800000"/>
              <a:headEnd/>
              <a:tailEnd/>
            </a:ln>
          </p:spPr>
          <p:txBody>
            <a:bodyPr wrap="none" lIns="0" tIns="0" rIns="0" bIns="0">
              <a:spAutoFit/>
            </a:bodyPr>
            <a:lstStyle/>
            <a:p>
              <a:pPr eaLnBrk="0" hangingPunct="0"/>
              <a:r>
                <a:rPr lang="en-GB" sz="1000">
                  <a:latin typeface="Helvetica" pitchFamily="34" charset="0"/>
                </a:rPr>
                <a:t>60</a:t>
              </a:r>
            </a:p>
          </p:txBody>
        </p:sp>
        <p:sp>
          <p:nvSpPr>
            <p:cNvPr id="90172" name="Text Box 35"/>
            <p:cNvSpPr txBox="1">
              <a:spLocks noChangeAspect="1" noChangeArrowheads="1"/>
            </p:cNvSpPr>
            <p:nvPr/>
          </p:nvSpPr>
          <p:spPr bwMode="auto">
            <a:xfrm rot="-5400000">
              <a:off x="3087" y="2342"/>
              <a:ext cx="561" cy="250"/>
            </a:xfrm>
            <a:prstGeom prst="rect">
              <a:avLst/>
            </a:prstGeom>
            <a:noFill/>
            <a:ln w="9525">
              <a:noFill/>
              <a:miter lim="800000"/>
              <a:headEnd/>
              <a:tailEnd/>
            </a:ln>
          </p:spPr>
          <p:txBody>
            <a:bodyPr wrap="none">
              <a:spAutoFit/>
            </a:bodyPr>
            <a:lstStyle/>
            <a:p>
              <a:pPr algn="ctr" eaLnBrk="0" hangingPunct="0"/>
              <a:r>
                <a:rPr lang="en-GB" sz="1000">
                  <a:latin typeface="Helvetica" pitchFamily="34" charset="0"/>
                </a:rPr>
                <a:t>Starfish</a:t>
              </a:r>
            </a:p>
            <a:p>
              <a:pPr algn="ctr" eaLnBrk="0" hangingPunct="0"/>
              <a:r>
                <a:rPr lang="en-GB" sz="1000">
                  <a:latin typeface="Helvetica" pitchFamily="34" charset="0"/>
                </a:rPr>
                <a:t>(log</a:t>
              </a:r>
              <a:r>
                <a:rPr lang="en-GB" sz="1000" baseline="-25000">
                  <a:latin typeface="Helvetica" pitchFamily="34" charset="0"/>
                </a:rPr>
                <a:t>10</a:t>
              </a:r>
              <a:r>
                <a:rPr lang="en-GB" sz="1000">
                  <a:latin typeface="Helvetica" pitchFamily="34" charset="0"/>
                </a:rPr>
                <a:t># km</a:t>
              </a:r>
              <a:r>
                <a:rPr lang="en-GB" sz="1000" baseline="30000">
                  <a:latin typeface="Helvetica" pitchFamily="34" charset="0"/>
                </a:rPr>
                <a:t>-2</a:t>
              </a:r>
              <a:r>
                <a:rPr lang="en-GB" sz="1000">
                  <a:latin typeface="Helvetica" pitchFamily="34" charset="0"/>
                </a:rPr>
                <a:t>)</a:t>
              </a:r>
            </a:p>
          </p:txBody>
        </p:sp>
      </p:grpSp>
      <p:sp>
        <p:nvSpPr>
          <p:cNvPr id="90122" name="AutoShape 82"/>
          <p:cNvSpPr>
            <a:spLocks noChangeArrowheads="1"/>
          </p:cNvSpPr>
          <p:nvPr/>
        </p:nvSpPr>
        <p:spPr bwMode="auto">
          <a:xfrm>
            <a:off x="3708400" y="2420938"/>
            <a:ext cx="719138" cy="4032250"/>
          </a:xfrm>
          <a:prstGeom prst="curvedLeftArrow">
            <a:avLst>
              <a:gd name="adj1" fmla="val 112141"/>
              <a:gd name="adj2" fmla="val 224282"/>
              <a:gd name="adj3" fmla="val 33333"/>
            </a:avLst>
          </a:prstGeom>
          <a:solidFill>
            <a:srgbClr val="FFFF00"/>
          </a:solidFill>
          <a:ln w="9525">
            <a:solidFill>
              <a:schemeClr val="tx1"/>
            </a:solidFill>
            <a:miter lim="800000"/>
            <a:headEnd/>
            <a:tailEnd/>
          </a:ln>
        </p:spPr>
        <p:txBody>
          <a:bodyPr wrap="none" anchor="ctr"/>
          <a:lstStyle/>
          <a:p>
            <a:endParaRPr lang="en-US">
              <a:solidFill>
                <a:prstClr val="white"/>
              </a:solidFill>
            </a:endParaRPr>
          </a:p>
        </p:txBody>
      </p:sp>
      <p:grpSp>
        <p:nvGrpSpPr>
          <p:cNvPr id="7" name="Group 84"/>
          <p:cNvGrpSpPr>
            <a:grpSpLocks/>
          </p:cNvGrpSpPr>
          <p:nvPr/>
        </p:nvGrpSpPr>
        <p:grpSpPr bwMode="auto">
          <a:xfrm>
            <a:off x="5148263" y="1695450"/>
            <a:ext cx="2627312" cy="1525588"/>
            <a:chOff x="3243" y="1068"/>
            <a:chExt cx="1655" cy="961"/>
          </a:xfrm>
        </p:grpSpPr>
        <p:grpSp>
          <p:nvGrpSpPr>
            <p:cNvPr id="8" name="Group 85"/>
            <p:cNvGrpSpPr>
              <a:grpSpLocks/>
            </p:cNvGrpSpPr>
            <p:nvPr/>
          </p:nvGrpSpPr>
          <p:grpSpPr bwMode="auto">
            <a:xfrm>
              <a:off x="3243" y="1068"/>
              <a:ext cx="1501" cy="865"/>
              <a:chOff x="113" y="1068"/>
              <a:chExt cx="1501" cy="865"/>
            </a:xfrm>
          </p:grpSpPr>
          <p:sp>
            <p:nvSpPr>
              <p:cNvPr id="90126" name="Text Box 86"/>
              <p:cNvSpPr txBox="1">
                <a:spLocks noChangeArrowheads="1"/>
              </p:cNvSpPr>
              <p:nvPr/>
            </p:nvSpPr>
            <p:spPr bwMode="auto">
              <a:xfrm rot="-5400000">
                <a:off x="-132" y="1313"/>
                <a:ext cx="740" cy="250"/>
              </a:xfrm>
              <a:prstGeom prst="rect">
                <a:avLst/>
              </a:prstGeom>
              <a:noFill/>
              <a:ln w="9525">
                <a:noFill/>
                <a:miter lim="800000"/>
                <a:headEnd/>
                <a:tailEnd/>
              </a:ln>
            </p:spPr>
            <p:txBody>
              <a:bodyPr wrap="none">
                <a:spAutoFit/>
              </a:bodyPr>
              <a:lstStyle/>
              <a:p>
                <a:pPr algn="ctr"/>
                <a:r>
                  <a:rPr lang="en-CA" sz="1000" dirty="0">
                    <a:latin typeface="Helvetica" pitchFamily="34" charset="0"/>
                  </a:rPr>
                  <a:t>Predator biomass</a:t>
                </a:r>
              </a:p>
              <a:p>
                <a:pPr algn="ctr"/>
                <a:r>
                  <a:rPr lang="en-CA" sz="1000" dirty="0">
                    <a:latin typeface="Helvetica" pitchFamily="34" charset="0"/>
                  </a:rPr>
                  <a:t>(g m</a:t>
                </a:r>
                <a:r>
                  <a:rPr lang="en-CA" sz="1000" baseline="30000" dirty="0">
                    <a:latin typeface="Helvetica" pitchFamily="34" charset="0"/>
                  </a:rPr>
                  <a:t>2</a:t>
                </a:r>
                <a:r>
                  <a:rPr lang="en-CA" sz="1000" dirty="0">
                    <a:latin typeface="Helvetica" pitchFamily="34" charset="0"/>
                  </a:rPr>
                  <a:t>)</a:t>
                </a:r>
                <a:endParaRPr lang="en-US" sz="1000" dirty="0">
                  <a:latin typeface="Helvetica" pitchFamily="34" charset="0"/>
                </a:endParaRPr>
              </a:p>
            </p:txBody>
          </p:sp>
          <p:grpSp>
            <p:nvGrpSpPr>
              <p:cNvPr id="9" name="Group 87"/>
              <p:cNvGrpSpPr>
                <a:grpSpLocks/>
              </p:cNvGrpSpPr>
              <p:nvPr/>
            </p:nvGrpSpPr>
            <p:grpSpPr bwMode="auto">
              <a:xfrm>
                <a:off x="440" y="1072"/>
                <a:ext cx="1174" cy="861"/>
                <a:chOff x="440" y="1393"/>
                <a:chExt cx="1174" cy="861"/>
              </a:xfrm>
            </p:grpSpPr>
            <p:sp>
              <p:nvSpPr>
                <p:cNvPr id="90128" name="Line 88"/>
                <p:cNvSpPr>
                  <a:spLocks noChangeShapeType="1"/>
                </p:cNvSpPr>
                <p:nvPr/>
              </p:nvSpPr>
              <p:spPr bwMode="auto">
                <a:xfrm>
                  <a:off x="567" y="2149"/>
                  <a:ext cx="994" cy="1"/>
                </a:xfrm>
                <a:prstGeom prst="line">
                  <a:avLst/>
                </a:prstGeom>
                <a:noFill/>
                <a:ln w="19050">
                  <a:solidFill>
                    <a:schemeClr val="tx1"/>
                  </a:solidFill>
                  <a:round/>
                  <a:headEnd/>
                  <a:tailEnd/>
                </a:ln>
              </p:spPr>
              <p:txBody>
                <a:bodyPr/>
                <a:lstStyle/>
                <a:p>
                  <a:endParaRPr lang="en-US"/>
                </a:p>
              </p:txBody>
            </p:sp>
            <p:sp>
              <p:nvSpPr>
                <p:cNvPr id="90129" name="Line 89"/>
                <p:cNvSpPr>
                  <a:spLocks noChangeShapeType="1"/>
                </p:cNvSpPr>
                <p:nvPr/>
              </p:nvSpPr>
              <p:spPr bwMode="auto">
                <a:xfrm flipV="1">
                  <a:off x="1064" y="2139"/>
                  <a:ext cx="1" cy="9"/>
                </a:xfrm>
                <a:prstGeom prst="line">
                  <a:avLst/>
                </a:prstGeom>
                <a:noFill/>
                <a:ln w="19050">
                  <a:solidFill>
                    <a:schemeClr val="tx1"/>
                  </a:solidFill>
                  <a:round/>
                  <a:headEnd/>
                  <a:tailEnd/>
                </a:ln>
              </p:spPr>
              <p:txBody>
                <a:bodyPr/>
                <a:lstStyle/>
                <a:p>
                  <a:endParaRPr lang="en-US"/>
                </a:p>
              </p:txBody>
            </p:sp>
            <p:sp>
              <p:nvSpPr>
                <p:cNvPr id="90130" name="Line 90"/>
                <p:cNvSpPr>
                  <a:spLocks noChangeShapeType="1"/>
                </p:cNvSpPr>
                <p:nvPr/>
              </p:nvSpPr>
              <p:spPr bwMode="auto">
                <a:xfrm flipV="1">
                  <a:off x="567" y="1434"/>
                  <a:ext cx="1" cy="715"/>
                </a:xfrm>
                <a:prstGeom prst="line">
                  <a:avLst/>
                </a:prstGeom>
                <a:noFill/>
                <a:ln w="28575">
                  <a:solidFill>
                    <a:schemeClr val="tx1"/>
                  </a:solidFill>
                  <a:round/>
                  <a:headEnd/>
                  <a:tailEnd/>
                </a:ln>
              </p:spPr>
              <p:txBody>
                <a:bodyPr/>
                <a:lstStyle/>
                <a:p>
                  <a:endParaRPr lang="en-US"/>
                </a:p>
              </p:txBody>
            </p:sp>
            <p:sp>
              <p:nvSpPr>
                <p:cNvPr id="90131" name="Line 91"/>
                <p:cNvSpPr>
                  <a:spLocks noChangeShapeType="1"/>
                </p:cNvSpPr>
                <p:nvPr/>
              </p:nvSpPr>
              <p:spPr bwMode="auto">
                <a:xfrm>
                  <a:off x="575" y="1910"/>
                  <a:ext cx="9" cy="1"/>
                </a:xfrm>
                <a:prstGeom prst="line">
                  <a:avLst/>
                </a:prstGeom>
                <a:noFill/>
                <a:ln w="28575">
                  <a:solidFill>
                    <a:schemeClr val="tx1"/>
                  </a:solidFill>
                  <a:round/>
                  <a:headEnd/>
                  <a:tailEnd/>
                </a:ln>
              </p:spPr>
              <p:txBody>
                <a:bodyPr/>
                <a:lstStyle/>
                <a:p>
                  <a:endParaRPr lang="en-US"/>
                </a:p>
              </p:txBody>
            </p:sp>
            <p:sp>
              <p:nvSpPr>
                <p:cNvPr id="90132" name="Line 92"/>
                <p:cNvSpPr>
                  <a:spLocks noChangeShapeType="1"/>
                </p:cNvSpPr>
                <p:nvPr/>
              </p:nvSpPr>
              <p:spPr bwMode="auto">
                <a:xfrm>
                  <a:off x="575" y="1672"/>
                  <a:ext cx="9" cy="1"/>
                </a:xfrm>
                <a:prstGeom prst="line">
                  <a:avLst/>
                </a:prstGeom>
                <a:noFill/>
                <a:ln w="28575">
                  <a:solidFill>
                    <a:schemeClr val="tx1"/>
                  </a:solidFill>
                  <a:round/>
                  <a:headEnd/>
                  <a:tailEnd/>
                </a:ln>
              </p:spPr>
              <p:txBody>
                <a:bodyPr/>
                <a:lstStyle/>
                <a:p>
                  <a:endParaRPr lang="en-US"/>
                </a:p>
              </p:txBody>
            </p:sp>
            <p:sp>
              <p:nvSpPr>
                <p:cNvPr id="90133" name="Line 93"/>
                <p:cNvSpPr>
                  <a:spLocks noChangeShapeType="1"/>
                </p:cNvSpPr>
                <p:nvPr/>
              </p:nvSpPr>
              <p:spPr bwMode="auto">
                <a:xfrm>
                  <a:off x="624" y="1617"/>
                  <a:ext cx="786" cy="404"/>
                </a:xfrm>
                <a:prstGeom prst="line">
                  <a:avLst/>
                </a:prstGeom>
                <a:noFill/>
                <a:ln w="19050">
                  <a:solidFill>
                    <a:schemeClr val="tx1"/>
                  </a:solidFill>
                  <a:round/>
                  <a:headEnd/>
                  <a:tailEnd/>
                </a:ln>
              </p:spPr>
              <p:txBody>
                <a:bodyPr/>
                <a:lstStyle/>
                <a:p>
                  <a:endParaRPr lang="en-US"/>
                </a:p>
              </p:txBody>
            </p:sp>
            <p:sp>
              <p:nvSpPr>
                <p:cNvPr id="90134" name="Oval 94"/>
                <p:cNvSpPr>
                  <a:spLocks noChangeArrowheads="1"/>
                </p:cNvSpPr>
                <p:nvPr/>
              </p:nvSpPr>
              <p:spPr bwMode="auto">
                <a:xfrm>
                  <a:off x="603" y="1530"/>
                  <a:ext cx="42" cy="42"/>
                </a:xfrm>
                <a:prstGeom prst="ellipse">
                  <a:avLst/>
                </a:prstGeom>
                <a:solidFill>
                  <a:srgbClr val="FF0000"/>
                </a:solidFill>
                <a:ln w="6350">
                  <a:solidFill>
                    <a:schemeClr val="bg1"/>
                  </a:solidFill>
                  <a:round/>
                  <a:headEnd/>
                  <a:tailEnd/>
                </a:ln>
              </p:spPr>
              <p:txBody>
                <a:bodyPr/>
                <a:lstStyle/>
                <a:p>
                  <a:endParaRPr lang="en-US"/>
                </a:p>
              </p:txBody>
            </p:sp>
            <p:sp>
              <p:nvSpPr>
                <p:cNvPr id="90135" name="Oval 95"/>
                <p:cNvSpPr>
                  <a:spLocks noChangeArrowheads="1"/>
                </p:cNvSpPr>
                <p:nvPr/>
              </p:nvSpPr>
              <p:spPr bwMode="auto">
                <a:xfrm>
                  <a:off x="752" y="1583"/>
                  <a:ext cx="43" cy="42"/>
                </a:xfrm>
                <a:prstGeom prst="ellipse">
                  <a:avLst/>
                </a:prstGeom>
                <a:solidFill>
                  <a:srgbClr val="FF0000"/>
                </a:solidFill>
                <a:ln w="6350">
                  <a:solidFill>
                    <a:schemeClr val="bg1"/>
                  </a:solidFill>
                  <a:round/>
                  <a:headEnd/>
                  <a:tailEnd/>
                </a:ln>
              </p:spPr>
              <p:txBody>
                <a:bodyPr/>
                <a:lstStyle/>
                <a:p>
                  <a:endParaRPr lang="en-US"/>
                </a:p>
              </p:txBody>
            </p:sp>
            <p:sp>
              <p:nvSpPr>
                <p:cNvPr id="90136" name="Oval 96"/>
                <p:cNvSpPr>
                  <a:spLocks noChangeArrowheads="1"/>
                </p:cNvSpPr>
                <p:nvPr/>
              </p:nvSpPr>
              <p:spPr bwMode="auto">
                <a:xfrm>
                  <a:off x="797" y="1732"/>
                  <a:ext cx="42" cy="42"/>
                </a:xfrm>
                <a:prstGeom prst="ellipse">
                  <a:avLst/>
                </a:prstGeom>
                <a:solidFill>
                  <a:srgbClr val="FF0000"/>
                </a:solidFill>
                <a:ln w="6350">
                  <a:solidFill>
                    <a:schemeClr val="bg1"/>
                  </a:solidFill>
                  <a:round/>
                  <a:headEnd/>
                  <a:tailEnd/>
                </a:ln>
              </p:spPr>
              <p:txBody>
                <a:bodyPr/>
                <a:lstStyle/>
                <a:p>
                  <a:endParaRPr lang="en-US"/>
                </a:p>
              </p:txBody>
            </p:sp>
            <p:sp>
              <p:nvSpPr>
                <p:cNvPr id="90137" name="Oval 97"/>
                <p:cNvSpPr>
                  <a:spLocks noChangeArrowheads="1"/>
                </p:cNvSpPr>
                <p:nvPr/>
              </p:nvSpPr>
              <p:spPr bwMode="auto">
                <a:xfrm>
                  <a:off x="921" y="1856"/>
                  <a:ext cx="43" cy="42"/>
                </a:xfrm>
                <a:prstGeom prst="ellipse">
                  <a:avLst/>
                </a:prstGeom>
                <a:solidFill>
                  <a:srgbClr val="FF0000"/>
                </a:solidFill>
                <a:ln w="6350">
                  <a:solidFill>
                    <a:schemeClr val="bg1"/>
                  </a:solidFill>
                  <a:round/>
                  <a:headEnd/>
                  <a:tailEnd/>
                </a:ln>
              </p:spPr>
              <p:txBody>
                <a:bodyPr/>
                <a:lstStyle/>
                <a:p>
                  <a:endParaRPr lang="en-US"/>
                </a:p>
              </p:txBody>
            </p:sp>
            <p:sp>
              <p:nvSpPr>
                <p:cNvPr id="90138" name="Oval 98"/>
                <p:cNvSpPr>
                  <a:spLocks noChangeArrowheads="1"/>
                </p:cNvSpPr>
                <p:nvPr/>
              </p:nvSpPr>
              <p:spPr bwMode="auto">
                <a:xfrm>
                  <a:off x="933" y="1674"/>
                  <a:ext cx="42" cy="42"/>
                </a:xfrm>
                <a:prstGeom prst="ellipse">
                  <a:avLst/>
                </a:prstGeom>
                <a:solidFill>
                  <a:srgbClr val="FF0000"/>
                </a:solidFill>
                <a:ln w="6350">
                  <a:solidFill>
                    <a:schemeClr val="bg1"/>
                  </a:solidFill>
                  <a:round/>
                  <a:headEnd/>
                  <a:tailEnd/>
                </a:ln>
              </p:spPr>
              <p:txBody>
                <a:bodyPr/>
                <a:lstStyle/>
                <a:p>
                  <a:endParaRPr lang="en-US"/>
                </a:p>
              </p:txBody>
            </p:sp>
            <p:sp>
              <p:nvSpPr>
                <p:cNvPr id="90139" name="Oval 99"/>
                <p:cNvSpPr>
                  <a:spLocks noChangeArrowheads="1"/>
                </p:cNvSpPr>
                <p:nvPr/>
              </p:nvSpPr>
              <p:spPr bwMode="auto">
                <a:xfrm>
                  <a:off x="953" y="1973"/>
                  <a:ext cx="43" cy="42"/>
                </a:xfrm>
                <a:prstGeom prst="ellipse">
                  <a:avLst/>
                </a:prstGeom>
                <a:solidFill>
                  <a:srgbClr val="FF0000"/>
                </a:solidFill>
                <a:ln w="6350">
                  <a:solidFill>
                    <a:schemeClr val="bg1"/>
                  </a:solidFill>
                  <a:round/>
                  <a:headEnd/>
                  <a:tailEnd/>
                </a:ln>
              </p:spPr>
              <p:txBody>
                <a:bodyPr/>
                <a:lstStyle/>
                <a:p>
                  <a:endParaRPr lang="en-US"/>
                </a:p>
              </p:txBody>
            </p:sp>
            <p:sp>
              <p:nvSpPr>
                <p:cNvPr id="90140" name="Oval 100"/>
                <p:cNvSpPr>
                  <a:spLocks noChangeArrowheads="1"/>
                </p:cNvSpPr>
                <p:nvPr/>
              </p:nvSpPr>
              <p:spPr bwMode="auto">
                <a:xfrm>
                  <a:off x="966" y="1906"/>
                  <a:ext cx="42" cy="42"/>
                </a:xfrm>
                <a:prstGeom prst="ellipse">
                  <a:avLst/>
                </a:prstGeom>
                <a:solidFill>
                  <a:srgbClr val="FF0000"/>
                </a:solidFill>
                <a:ln w="6350">
                  <a:solidFill>
                    <a:schemeClr val="bg1"/>
                  </a:solidFill>
                  <a:round/>
                  <a:headEnd/>
                  <a:tailEnd/>
                </a:ln>
              </p:spPr>
              <p:txBody>
                <a:bodyPr/>
                <a:lstStyle/>
                <a:p>
                  <a:endParaRPr lang="en-US"/>
                </a:p>
              </p:txBody>
            </p:sp>
            <p:sp>
              <p:nvSpPr>
                <p:cNvPr id="90141" name="Oval 101"/>
                <p:cNvSpPr>
                  <a:spLocks noChangeArrowheads="1"/>
                </p:cNvSpPr>
                <p:nvPr/>
              </p:nvSpPr>
              <p:spPr bwMode="auto">
                <a:xfrm>
                  <a:off x="1057" y="1690"/>
                  <a:ext cx="43" cy="42"/>
                </a:xfrm>
                <a:prstGeom prst="ellipse">
                  <a:avLst/>
                </a:prstGeom>
                <a:solidFill>
                  <a:srgbClr val="FF0000"/>
                </a:solidFill>
                <a:ln w="6350">
                  <a:solidFill>
                    <a:schemeClr val="bg1"/>
                  </a:solidFill>
                  <a:round/>
                  <a:headEnd/>
                  <a:tailEnd/>
                </a:ln>
              </p:spPr>
              <p:txBody>
                <a:bodyPr/>
                <a:lstStyle/>
                <a:p>
                  <a:endParaRPr lang="en-US"/>
                </a:p>
              </p:txBody>
            </p:sp>
            <p:sp>
              <p:nvSpPr>
                <p:cNvPr id="90142" name="Oval 102"/>
                <p:cNvSpPr>
                  <a:spLocks noChangeArrowheads="1"/>
                </p:cNvSpPr>
                <p:nvPr/>
              </p:nvSpPr>
              <p:spPr bwMode="auto">
                <a:xfrm>
                  <a:off x="1170" y="1915"/>
                  <a:ext cx="42" cy="42"/>
                </a:xfrm>
                <a:prstGeom prst="ellipse">
                  <a:avLst/>
                </a:prstGeom>
                <a:solidFill>
                  <a:srgbClr val="FF0000"/>
                </a:solidFill>
                <a:ln w="6350">
                  <a:solidFill>
                    <a:schemeClr val="bg1"/>
                  </a:solidFill>
                  <a:round/>
                  <a:headEnd/>
                  <a:tailEnd/>
                </a:ln>
              </p:spPr>
              <p:txBody>
                <a:bodyPr/>
                <a:lstStyle/>
                <a:p>
                  <a:endParaRPr lang="en-US"/>
                </a:p>
              </p:txBody>
            </p:sp>
            <p:sp>
              <p:nvSpPr>
                <p:cNvPr id="90143" name="Oval 103"/>
                <p:cNvSpPr>
                  <a:spLocks noChangeArrowheads="1"/>
                </p:cNvSpPr>
                <p:nvPr/>
              </p:nvSpPr>
              <p:spPr bwMode="auto">
                <a:xfrm>
                  <a:off x="1235" y="1840"/>
                  <a:ext cx="43" cy="43"/>
                </a:xfrm>
                <a:prstGeom prst="ellipse">
                  <a:avLst/>
                </a:prstGeom>
                <a:solidFill>
                  <a:srgbClr val="FF0000"/>
                </a:solidFill>
                <a:ln w="6350">
                  <a:solidFill>
                    <a:schemeClr val="bg1"/>
                  </a:solidFill>
                  <a:round/>
                  <a:headEnd/>
                  <a:tailEnd/>
                </a:ln>
              </p:spPr>
              <p:txBody>
                <a:bodyPr/>
                <a:lstStyle/>
                <a:p>
                  <a:endParaRPr lang="en-US"/>
                </a:p>
              </p:txBody>
            </p:sp>
            <p:sp>
              <p:nvSpPr>
                <p:cNvPr id="90144" name="Oval 104"/>
                <p:cNvSpPr>
                  <a:spLocks noChangeArrowheads="1"/>
                </p:cNvSpPr>
                <p:nvPr/>
              </p:nvSpPr>
              <p:spPr bwMode="auto">
                <a:xfrm>
                  <a:off x="1250" y="1916"/>
                  <a:ext cx="43" cy="43"/>
                </a:xfrm>
                <a:prstGeom prst="ellipse">
                  <a:avLst/>
                </a:prstGeom>
                <a:solidFill>
                  <a:srgbClr val="FF0000"/>
                </a:solidFill>
                <a:ln w="6350">
                  <a:solidFill>
                    <a:schemeClr val="bg1"/>
                  </a:solidFill>
                  <a:round/>
                  <a:headEnd/>
                  <a:tailEnd/>
                </a:ln>
              </p:spPr>
              <p:txBody>
                <a:bodyPr/>
                <a:lstStyle/>
                <a:p>
                  <a:endParaRPr lang="en-US"/>
                </a:p>
              </p:txBody>
            </p:sp>
            <p:sp>
              <p:nvSpPr>
                <p:cNvPr id="90145" name="Oval 105"/>
                <p:cNvSpPr>
                  <a:spLocks noChangeArrowheads="1"/>
                </p:cNvSpPr>
                <p:nvPr/>
              </p:nvSpPr>
              <p:spPr bwMode="auto">
                <a:xfrm>
                  <a:off x="1359" y="1985"/>
                  <a:ext cx="42" cy="42"/>
                </a:xfrm>
                <a:prstGeom prst="ellipse">
                  <a:avLst/>
                </a:prstGeom>
                <a:solidFill>
                  <a:srgbClr val="FF0000"/>
                </a:solidFill>
                <a:ln w="6350">
                  <a:solidFill>
                    <a:schemeClr val="bg1"/>
                  </a:solidFill>
                  <a:round/>
                  <a:headEnd/>
                  <a:tailEnd/>
                </a:ln>
              </p:spPr>
              <p:txBody>
                <a:bodyPr/>
                <a:lstStyle/>
                <a:p>
                  <a:endParaRPr lang="en-US"/>
                </a:p>
              </p:txBody>
            </p:sp>
            <p:sp>
              <p:nvSpPr>
                <p:cNvPr id="90146" name="Oval 106"/>
                <p:cNvSpPr>
                  <a:spLocks noChangeArrowheads="1"/>
                </p:cNvSpPr>
                <p:nvPr/>
              </p:nvSpPr>
              <p:spPr bwMode="auto">
                <a:xfrm>
                  <a:off x="1389" y="1998"/>
                  <a:ext cx="43" cy="42"/>
                </a:xfrm>
                <a:prstGeom prst="ellipse">
                  <a:avLst/>
                </a:prstGeom>
                <a:solidFill>
                  <a:srgbClr val="FF0000"/>
                </a:solidFill>
                <a:ln w="6350">
                  <a:solidFill>
                    <a:schemeClr val="bg1"/>
                  </a:solidFill>
                  <a:round/>
                  <a:headEnd/>
                  <a:tailEnd/>
                </a:ln>
              </p:spPr>
              <p:txBody>
                <a:bodyPr/>
                <a:lstStyle/>
                <a:p>
                  <a:endParaRPr lang="en-US"/>
                </a:p>
              </p:txBody>
            </p:sp>
            <p:sp>
              <p:nvSpPr>
                <p:cNvPr id="90147" name="Line 107"/>
                <p:cNvSpPr>
                  <a:spLocks noChangeShapeType="1"/>
                </p:cNvSpPr>
                <p:nvPr/>
              </p:nvSpPr>
              <p:spPr bwMode="auto">
                <a:xfrm>
                  <a:off x="575" y="1444"/>
                  <a:ext cx="9" cy="1"/>
                </a:xfrm>
                <a:prstGeom prst="line">
                  <a:avLst/>
                </a:prstGeom>
                <a:noFill/>
                <a:ln w="28575">
                  <a:solidFill>
                    <a:schemeClr val="tx1"/>
                  </a:solidFill>
                  <a:round/>
                  <a:headEnd/>
                  <a:tailEnd/>
                </a:ln>
              </p:spPr>
              <p:txBody>
                <a:bodyPr/>
                <a:lstStyle/>
                <a:p>
                  <a:endParaRPr lang="en-US"/>
                </a:p>
              </p:txBody>
            </p:sp>
            <p:sp>
              <p:nvSpPr>
                <p:cNvPr id="90148" name="Rectangle 108"/>
                <p:cNvSpPr>
                  <a:spLocks noChangeAspect="1" noChangeArrowheads="1"/>
                </p:cNvSpPr>
                <p:nvPr/>
              </p:nvSpPr>
              <p:spPr bwMode="auto">
                <a:xfrm>
                  <a:off x="484" y="1858"/>
                  <a:ext cx="44" cy="96"/>
                </a:xfrm>
                <a:prstGeom prst="rect">
                  <a:avLst/>
                </a:prstGeom>
                <a:noFill/>
                <a:ln w="9525">
                  <a:noFill/>
                  <a:miter lim="800000"/>
                  <a:headEnd/>
                  <a:tailEnd/>
                </a:ln>
              </p:spPr>
              <p:txBody>
                <a:bodyPr wrap="none" lIns="0" tIns="0" rIns="0" bIns="0">
                  <a:spAutoFit/>
                </a:bodyPr>
                <a:lstStyle/>
                <a:p>
                  <a:pPr eaLnBrk="0" hangingPunct="0"/>
                  <a:r>
                    <a:rPr lang="en-GB" sz="1000">
                      <a:latin typeface="Helvetica" pitchFamily="34" charset="0"/>
                    </a:rPr>
                    <a:t>5</a:t>
                  </a:r>
                </a:p>
              </p:txBody>
            </p:sp>
            <p:sp>
              <p:nvSpPr>
                <p:cNvPr id="90149" name="Rectangle 109"/>
                <p:cNvSpPr>
                  <a:spLocks noChangeAspect="1" noChangeArrowheads="1"/>
                </p:cNvSpPr>
                <p:nvPr/>
              </p:nvSpPr>
              <p:spPr bwMode="auto">
                <a:xfrm>
                  <a:off x="440" y="1620"/>
                  <a:ext cx="88" cy="96"/>
                </a:xfrm>
                <a:prstGeom prst="rect">
                  <a:avLst/>
                </a:prstGeom>
                <a:noFill/>
                <a:ln w="9525">
                  <a:noFill/>
                  <a:miter lim="800000"/>
                  <a:headEnd/>
                  <a:tailEnd/>
                </a:ln>
              </p:spPr>
              <p:txBody>
                <a:bodyPr wrap="none" lIns="0" tIns="0" rIns="0" bIns="0">
                  <a:spAutoFit/>
                </a:bodyPr>
                <a:lstStyle/>
                <a:p>
                  <a:pPr eaLnBrk="0" hangingPunct="0"/>
                  <a:r>
                    <a:rPr lang="en-GB" sz="1000">
                      <a:latin typeface="Helvetica" pitchFamily="34" charset="0"/>
                    </a:rPr>
                    <a:t>10</a:t>
                  </a:r>
                </a:p>
              </p:txBody>
            </p:sp>
            <p:sp>
              <p:nvSpPr>
                <p:cNvPr id="90150" name="Rectangle 110"/>
                <p:cNvSpPr>
                  <a:spLocks noChangeAspect="1" noChangeArrowheads="1"/>
                </p:cNvSpPr>
                <p:nvPr/>
              </p:nvSpPr>
              <p:spPr bwMode="auto">
                <a:xfrm>
                  <a:off x="440" y="1393"/>
                  <a:ext cx="88" cy="96"/>
                </a:xfrm>
                <a:prstGeom prst="rect">
                  <a:avLst/>
                </a:prstGeom>
                <a:noFill/>
                <a:ln w="9525">
                  <a:noFill/>
                  <a:miter lim="800000"/>
                  <a:headEnd/>
                  <a:tailEnd/>
                </a:ln>
              </p:spPr>
              <p:txBody>
                <a:bodyPr wrap="none" lIns="0" tIns="0" rIns="0" bIns="0">
                  <a:spAutoFit/>
                </a:bodyPr>
                <a:lstStyle/>
                <a:p>
                  <a:pPr eaLnBrk="0" hangingPunct="0"/>
                  <a:r>
                    <a:rPr lang="en-GB" sz="1000">
                      <a:latin typeface="Helvetica" pitchFamily="34" charset="0"/>
                    </a:rPr>
                    <a:t>15</a:t>
                  </a:r>
                </a:p>
              </p:txBody>
            </p:sp>
            <p:sp>
              <p:nvSpPr>
                <p:cNvPr id="90151" name="Rectangle 111"/>
                <p:cNvSpPr>
                  <a:spLocks noChangeAspect="1" noChangeArrowheads="1"/>
                </p:cNvSpPr>
                <p:nvPr/>
              </p:nvSpPr>
              <p:spPr bwMode="auto">
                <a:xfrm>
                  <a:off x="537" y="2158"/>
                  <a:ext cx="44" cy="96"/>
                </a:xfrm>
                <a:prstGeom prst="rect">
                  <a:avLst/>
                </a:prstGeom>
                <a:noFill/>
                <a:ln w="9525">
                  <a:noFill/>
                  <a:miter lim="800000"/>
                  <a:headEnd/>
                  <a:tailEnd/>
                </a:ln>
              </p:spPr>
              <p:txBody>
                <a:bodyPr wrap="none" lIns="0" tIns="0" rIns="0" bIns="0">
                  <a:spAutoFit/>
                </a:bodyPr>
                <a:lstStyle/>
                <a:p>
                  <a:pPr eaLnBrk="0" hangingPunct="0"/>
                  <a:r>
                    <a:rPr lang="en-GB" sz="1000">
                      <a:latin typeface="Helvetica" pitchFamily="34" charset="0"/>
                    </a:rPr>
                    <a:t>0</a:t>
                  </a:r>
                </a:p>
              </p:txBody>
            </p:sp>
            <p:sp>
              <p:nvSpPr>
                <p:cNvPr id="90152" name="Rectangle 112"/>
                <p:cNvSpPr>
                  <a:spLocks noChangeAspect="1" noChangeArrowheads="1"/>
                </p:cNvSpPr>
                <p:nvPr/>
              </p:nvSpPr>
              <p:spPr bwMode="auto">
                <a:xfrm>
                  <a:off x="1023" y="2158"/>
                  <a:ext cx="88" cy="96"/>
                </a:xfrm>
                <a:prstGeom prst="rect">
                  <a:avLst/>
                </a:prstGeom>
                <a:noFill/>
                <a:ln w="9525">
                  <a:noFill/>
                  <a:miter lim="800000"/>
                  <a:headEnd/>
                  <a:tailEnd/>
                </a:ln>
              </p:spPr>
              <p:txBody>
                <a:bodyPr wrap="none" lIns="0" tIns="0" rIns="0" bIns="0">
                  <a:spAutoFit/>
                </a:bodyPr>
                <a:lstStyle/>
                <a:p>
                  <a:pPr eaLnBrk="0" hangingPunct="0"/>
                  <a:r>
                    <a:rPr lang="en-GB" sz="1000">
                      <a:latin typeface="Helvetica" pitchFamily="34" charset="0"/>
                    </a:rPr>
                    <a:t>10</a:t>
                  </a:r>
                </a:p>
              </p:txBody>
            </p:sp>
            <p:sp>
              <p:nvSpPr>
                <p:cNvPr id="90153" name="Rectangle 113"/>
                <p:cNvSpPr>
                  <a:spLocks noChangeAspect="1" noChangeArrowheads="1"/>
                </p:cNvSpPr>
                <p:nvPr/>
              </p:nvSpPr>
              <p:spPr bwMode="auto">
                <a:xfrm>
                  <a:off x="1482" y="2156"/>
                  <a:ext cx="132" cy="96"/>
                </a:xfrm>
                <a:prstGeom prst="rect">
                  <a:avLst/>
                </a:prstGeom>
                <a:noFill/>
                <a:ln w="9525">
                  <a:noFill/>
                  <a:miter lim="800000"/>
                  <a:headEnd/>
                  <a:tailEnd/>
                </a:ln>
              </p:spPr>
              <p:txBody>
                <a:bodyPr wrap="none" lIns="0" tIns="0" rIns="0" bIns="0">
                  <a:spAutoFit/>
                </a:bodyPr>
                <a:lstStyle/>
                <a:p>
                  <a:pPr eaLnBrk="0" hangingPunct="0"/>
                  <a:r>
                    <a:rPr lang="en-GB" sz="1000" dirty="0">
                      <a:latin typeface="Helvetica" pitchFamily="34" charset="0"/>
                    </a:rPr>
                    <a:t>100</a:t>
                  </a:r>
                </a:p>
              </p:txBody>
            </p:sp>
          </p:grpSp>
        </p:grpSp>
        <p:sp>
          <p:nvSpPr>
            <p:cNvPr id="90125" name="Rectangle 114"/>
            <p:cNvSpPr>
              <a:spLocks noChangeArrowheads="1"/>
            </p:cNvSpPr>
            <p:nvPr/>
          </p:nvSpPr>
          <p:spPr bwMode="auto">
            <a:xfrm>
              <a:off x="3560" y="1933"/>
              <a:ext cx="1338" cy="96"/>
            </a:xfrm>
            <a:prstGeom prst="rect">
              <a:avLst/>
            </a:prstGeom>
            <a:noFill/>
            <a:ln w="9525">
              <a:noFill/>
              <a:miter lim="800000"/>
              <a:headEnd/>
              <a:tailEnd/>
            </a:ln>
          </p:spPr>
          <p:txBody>
            <a:bodyPr lIns="0" tIns="0" rIns="0" bIns="0">
              <a:spAutoFit/>
            </a:bodyPr>
            <a:lstStyle/>
            <a:p>
              <a:pPr algn="ctr"/>
              <a:r>
                <a:rPr lang="en-GB" sz="1000">
                  <a:latin typeface="Helvetica" pitchFamily="34" charset="0"/>
                </a:rPr>
                <a:t>Fishing intensity (persons·km reef</a:t>
              </a:r>
              <a:r>
                <a:rPr lang="en-GB" sz="1000" baseline="30000">
                  <a:latin typeface="Helvetica" pitchFamily="34" charset="0"/>
                </a:rPr>
                <a:t>-1</a:t>
              </a:r>
              <a:r>
                <a:rPr lang="en-GB" sz="1000">
                  <a:latin typeface="Helvetica" pitchFamily="34" charset="0"/>
                </a:rPr>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p:txBody>
          <a:bodyPr/>
          <a:lstStyle/>
          <a:p>
            <a:r>
              <a:rPr lang="en-AU">
                <a:ea typeface="ＭＳ Ｐゴシック" charset="-128"/>
              </a:rPr>
              <a:t>Cascading effects of loss of top predators</a:t>
            </a:r>
          </a:p>
        </p:txBody>
      </p:sp>
      <p:sp>
        <p:nvSpPr>
          <p:cNvPr id="27651" name="Content Placeholder 16"/>
          <p:cNvSpPr>
            <a:spLocks noGrp="1"/>
          </p:cNvSpPr>
          <p:nvPr>
            <p:ph idx="1"/>
          </p:nvPr>
        </p:nvSpPr>
        <p:spPr>
          <a:xfrm>
            <a:off x="152400" y="1905000"/>
            <a:ext cx="8686800" cy="2286000"/>
          </a:xfrm>
        </p:spPr>
        <p:txBody>
          <a:bodyPr>
            <a:noAutofit/>
          </a:bodyPr>
          <a:lstStyle/>
          <a:p>
            <a:r>
              <a:rPr lang="en-AU" sz="1800" dirty="0">
                <a:ea typeface="ＭＳ Ｐゴシック" charset="-128"/>
              </a:rPr>
              <a:t>Fisheries-Induced Trophic Cascades (FITCs): </a:t>
            </a:r>
          </a:p>
          <a:p>
            <a:pPr lvl="1"/>
            <a:r>
              <a:rPr lang="en-AU" dirty="0">
                <a:ea typeface="ＭＳ Ｐゴシック" charset="-128"/>
              </a:rPr>
              <a:t>Humans &gt; predators &gt; </a:t>
            </a:r>
            <a:r>
              <a:rPr lang="en-AU" dirty="0" err="1">
                <a:ea typeface="ＭＳ Ｐゴシック" charset="-128"/>
              </a:rPr>
              <a:t>meso</a:t>
            </a:r>
            <a:r>
              <a:rPr lang="en-AU" dirty="0">
                <a:ea typeface="ＭＳ Ｐゴシック" charset="-128"/>
              </a:rPr>
              <a:t> predators &gt; lower trophic level effects</a:t>
            </a:r>
          </a:p>
          <a:p>
            <a:pPr lvl="1"/>
            <a:endParaRPr lang="en-AU" dirty="0">
              <a:ea typeface="ＭＳ Ｐゴシック" charset="-128"/>
            </a:endParaRPr>
          </a:p>
          <a:p>
            <a:r>
              <a:rPr lang="en-AU" sz="1800" dirty="0">
                <a:ea typeface="ＭＳ Ｐゴシック" charset="-128"/>
              </a:rPr>
              <a:t>Mesopredator release (more complicated TL) racoons</a:t>
            </a:r>
          </a:p>
          <a:p>
            <a:pPr marL="400050" lvl="2" indent="0">
              <a:buNone/>
            </a:pPr>
            <a:r>
              <a:rPr lang="en-AU" sz="1800" dirty="0">
                <a:ea typeface="ＭＳ Ｐゴシック" charset="-128"/>
              </a:rPr>
              <a:t>Loss of top predators &gt; increase of mesopredators &gt; decline of mesopredator prey &gt;??</a:t>
            </a:r>
          </a:p>
          <a:p>
            <a:pPr marL="400050" lvl="2" indent="0">
              <a:buNone/>
            </a:pPr>
            <a:endParaRPr lang="en-AU" sz="1800" dirty="0">
              <a:ea typeface="ＭＳ Ｐゴシック" charset="-128"/>
            </a:endParaRPr>
          </a:p>
          <a:p>
            <a:r>
              <a:rPr lang="en-AU" sz="1800" dirty="0">
                <a:ea typeface="ＭＳ Ｐゴシック" charset="-128"/>
              </a:rPr>
              <a:t>Trophic cascades (3 TL) Wolves, Tiger shark</a:t>
            </a:r>
          </a:p>
          <a:p>
            <a:pPr marL="457200" lvl="1" indent="0">
              <a:spcAft>
                <a:spcPts val="1200"/>
              </a:spcAft>
              <a:buNone/>
            </a:pPr>
            <a:r>
              <a:rPr lang="en-AU" dirty="0">
                <a:ea typeface="ＭＳ Ｐゴシック" charset="-128"/>
              </a:rPr>
              <a:t>Loss of top predators &gt; increase in herbivores &gt; decline of plant populations</a:t>
            </a:r>
          </a:p>
          <a:p>
            <a:pPr marL="457200" lvl="1" indent="0">
              <a:spcAft>
                <a:spcPts val="1200"/>
              </a:spcAft>
              <a:buNone/>
            </a:pPr>
            <a:endParaRPr lang="en-AU" dirty="0">
              <a:ea typeface="ＭＳ Ｐゴシック" charset="-128"/>
            </a:endParaRPr>
          </a:p>
          <a:p>
            <a:pPr marL="457200" lvl="1" indent="0">
              <a:spcAft>
                <a:spcPts val="1200"/>
              </a:spcAft>
              <a:buNone/>
            </a:pPr>
            <a:r>
              <a:rPr lang="en-AU" dirty="0">
                <a:ea typeface="ＭＳ Ｐゴシック" charset="-128"/>
              </a:rPr>
              <a:t>Touching on Direct and indirect behaviourally mediated effects.</a:t>
            </a:r>
          </a:p>
          <a:p>
            <a:pPr marL="400050" lvl="2" indent="0">
              <a:buNone/>
            </a:pPr>
            <a:endParaRPr lang="en-AU" sz="1800" dirty="0">
              <a:ea typeface="ＭＳ Ｐゴシック" charset="-128"/>
            </a:endParaRPr>
          </a:p>
          <a:p>
            <a:pPr marL="400050" lvl="2" indent="0">
              <a:buNone/>
            </a:pPr>
            <a:endParaRPr lang="en-AU" sz="1800" dirty="0">
              <a:ea typeface="ＭＳ Ｐゴシック" charset="-128"/>
            </a:endParaRPr>
          </a:p>
          <a:p>
            <a:endParaRPr lang="en-AU" sz="1800" dirty="0">
              <a:ea typeface="ＭＳ Ｐゴシック" charset="-128"/>
            </a:endParaRPr>
          </a:p>
          <a:p>
            <a:endParaRPr lang="en-AU" sz="1800" dirty="0">
              <a:ea typeface="ＭＳ Ｐゴシック"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65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651">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65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651">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651">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65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11667"/>
            <a:ext cx="8439150" cy="1325563"/>
          </a:xfrm>
        </p:spPr>
        <p:txBody>
          <a:bodyPr/>
          <a:lstStyle/>
          <a:p>
            <a:r>
              <a:rPr lang="en-US" dirty="0"/>
              <a:t>Local consequences of the rise of </a:t>
            </a:r>
            <a:r>
              <a:rPr lang="en-US" dirty="0" err="1"/>
              <a:t>mesopredators</a:t>
            </a:r>
            <a:endParaRPr lang="en-US" dirty="0"/>
          </a:p>
        </p:txBody>
      </p:sp>
      <p:pic>
        <p:nvPicPr>
          <p:cNvPr id="3" name="Picture 2"/>
          <p:cNvPicPr>
            <a:picLocks noChangeAspect="1"/>
          </p:cNvPicPr>
          <p:nvPr/>
        </p:nvPicPr>
        <p:blipFill>
          <a:blip r:embed="rId2"/>
          <a:stretch>
            <a:fillRect/>
          </a:stretch>
        </p:blipFill>
        <p:spPr>
          <a:xfrm>
            <a:off x="1295400" y="1752600"/>
            <a:ext cx="4715583" cy="4876800"/>
          </a:xfrm>
          <a:prstGeom prst="rect">
            <a:avLst/>
          </a:prstGeom>
        </p:spPr>
      </p:pic>
      <p:pic>
        <p:nvPicPr>
          <p:cNvPr id="5" name="Picture 4"/>
          <p:cNvPicPr>
            <a:picLocks noChangeAspect="1"/>
          </p:cNvPicPr>
          <p:nvPr/>
        </p:nvPicPr>
        <p:blipFill>
          <a:blip r:embed="rId3"/>
          <a:stretch>
            <a:fillRect/>
          </a:stretch>
        </p:blipFill>
        <p:spPr>
          <a:xfrm>
            <a:off x="6409447" y="3886200"/>
            <a:ext cx="2048753" cy="2590800"/>
          </a:xfrm>
          <a:prstGeom prst="rect">
            <a:avLst/>
          </a:prstGeom>
        </p:spPr>
      </p:pic>
      <p:sp>
        <p:nvSpPr>
          <p:cNvPr id="6" name="TextBox 5"/>
          <p:cNvSpPr txBox="1"/>
          <p:nvPr/>
        </p:nvSpPr>
        <p:spPr>
          <a:xfrm>
            <a:off x="914400" y="1323124"/>
            <a:ext cx="7635552" cy="369332"/>
          </a:xfrm>
          <a:prstGeom prst="rect">
            <a:avLst/>
          </a:prstGeom>
          <a:noFill/>
        </p:spPr>
        <p:txBody>
          <a:bodyPr wrap="none" rtlCol="0">
            <a:spAutoFit/>
          </a:bodyPr>
          <a:lstStyle/>
          <a:p>
            <a:r>
              <a:rPr lang="en-US" dirty="0"/>
              <a:t>Absence of cougar, wolves, black bear enabled establishment of racoons</a:t>
            </a:r>
          </a:p>
        </p:txBody>
      </p:sp>
      <p:pic>
        <p:nvPicPr>
          <p:cNvPr id="4098" name="Picture 2" descr="mage result for guardians of the galaxy 2 racco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0301" y="2013466"/>
            <a:ext cx="2857500" cy="1600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FFA4672-4C83-5C4F-80B7-7A707F5770A9}"/>
              </a:ext>
            </a:extLst>
          </p:cNvPr>
          <p:cNvSpPr txBox="1"/>
          <p:nvPr/>
        </p:nvSpPr>
        <p:spPr>
          <a:xfrm>
            <a:off x="4505443" y="5858101"/>
            <a:ext cx="1505540" cy="646331"/>
          </a:xfrm>
          <a:prstGeom prst="rect">
            <a:avLst/>
          </a:prstGeom>
          <a:noFill/>
        </p:spPr>
        <p:txBody>
          <a:bodyPr wrap="none" rtlCol="0">
            <a:spAutoFit/>
          </a:bodyPr>
          <a:lstStyle/>
          <a:p>
            <a:r>
              <a:rPr lang="en-US" dirty="0">
                <a:solidFill>
                  <a:schemeClr val="bg1"/>
                </a:solidFill>
              </a:rPr>
              <a:t>Racoon free </a:t>
            </a:r>
          </a:p>
          <a:p>
            <a:pPr algn="ctr"/>
            <a:r>
              <a:rPr lang="en-US" dirty="0">
                <a:solidFill>
                  <a:schemeClr val="bg1"/>
                </a:solidFill>
              </a:rPr>
              <a:t>(white)</a:t>
            </a:r>
          </a:p>
        </p:txBody>
      </p:sp>
      <p:sp>
        <p:nvSpPr>
          <p:cNvPr id="8" name="TextBox 7">
            <a:extLst>
              <a:ext uri="{FF2B5EF4-FFF2-40B4-BE49-F238E27FC236}">
                <a16:creationId xmlns:a16="http://schemas.microsoft.com/office/drawing/2014/main" id="{1355C7EB-F2B0-E343-9475-A51B7863C967}"/>
              </a:ext>
            </a:extLst>
          </p:cNvPr>
          <p:cNvSpPr txBox="1"/>
          <p:nvPr/>
        </p:nvSpPr>
        <p:spPr>
          <a:xfrm>
            <a:off x="2999903" y="2988671"/>
            <a:ext cx="1813317" cy="646331"/>
          </a:xfrm>
          <a:prstGeom prst="rect">
            <a:avLst/>
          </a:prstGeom>
          <a:noFill/>
        </p:spPr>
        <p:txBody>
          <a:bodyPr wrap="none" rtlCol="0">
            <a:spAutoFit/>
          </a:bodyPr>
          <a:lstStyle/>
          <a:p>
            <a:r>
              <a:rPr lang="en-US" dirty="0">
                <a:solidFill>
                  <a:schemeClr val="bg1"/>
                </a:solidFill>
              </a:rPr>
              <a:t>Racoon present</a:t>
            </a:r>
          </a:p>
          <a:p>
            <a:pPr algn="ctr"/>
            <a:r>
              <a:rPr lang="en-US" dirty="0">
                <a:solidFill>
                  <a:schemeClr val="bg1"/>
                </a:solidFill>
              </a:rPr>
              <a:t>(black)</a:t>
            </a:r>
          </a:p>
        </p:txBody>
      </p:sp>
      <p:pic>
        <p:nvPicPr>
          <p:cNvPr id="7" name="Picture 6">
            <a:extLst>
              <a:ext uri="{FF2B5EF4-FFF2-40B4-BE49-F238E27FC236}">
                <a16:creationId xmlns:a16="http://schemas.microsoft.com/office/drawing/2014/main" id="{71E5A026-DB04-41D5-B8C9-78BDF716A41F}"/>
              </a:ext>
            </a:extLst>
          </p:cNvPr>
          <p:cNvPicPr>
            <a:picLocks noChangeAspect="1"/>
          </p:cNvPicPr>
          <p:nvPr/>
        </p:nvPicPr>
        <p:blipFill>
          <a:blip r:embed="rId5"/>
          <a:stretch>
            <a:fillRect/>
          </a:stretch>
        </p:blipFill>
        <p:spPr>
          <a:xfrm flipH="1">
            <a:off x="3421859" y="3296258"/>
            <a:ext cx="462663" cy="323794"/>
          </a:xfrm>
          <a:prstGeom prst="rect">
            <a:avLst/>
          </a:prstGeom>
        </p:spPr>
      </p:pic>
    </p:spTree>
    <p:extLst>
      <p:ext uri="{BB962C8B-B14F-4D97-AF65-F5344CB8AC3E}">
        <p14:creationId xmlns:p14="http://schemas.microsoft.com/office/powerpoint/2010/main" val="7670199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birds without racoons</a:t>
            </a:r>
            <a:r>
              <a:rPr lang="is-IS" dirty="0"/>
              <a:t>…</a:t>
            </a:r>
            <a:endParaRPr lang="en-US" dirty="0"/>
          </a:p>
        </p:txBody>
      </p:sp>
      <p:pic>
        <p:nvPicPr>
          <p:cNvPr id="3" name="Picture 2"/>
          <p:cNvPicPr>
            <a:picLocks noChangeAspect="1"/>
          </p:cNvPicPr>
          <p:nvPr/>
        </p:nvPicPr>
        <p:blipFill>
          <a:blip r:embed="rId2"/>
          <a:stretch>
            <a:fillRect/>
          </a:stretch>
        </p:blipFill>
        <p:spPr>
          <a:xfrm>
            <a:off x="2202527" y="1526452"/>
            <a:ext cx="4482969" cy="4064000"/>
          </a:xfrm>
          <a:prstGeom prst="rect">
            <a:avLst/>
          </a:prstGeom>
        </p:spPr>
      </p:pic>
      <p:pic>
        <p:nvPicPr>
          <p:cNvPr id="5" name="Picture 4"/>
          <p:cNvPicPr>
            <a:picLocks noChangeAspect="1"/>
          </p:cNvPicPr>
          <p:nvPr/>
        </p:nvPicPr>
        <p:blipFill>
          <a:blip r:embed="rId3"/>
          <a:stretch>
            <a:fillRect/>
          </a:stretch>
        </p:blipFill>
        <p:spPr>
          <a:xfrm>
            <a:off x="6172200" y="1295400"/>
            <a:ext cx="2857500" cy="2857500"/>
          </a:xfrm>
          <a:prstGeom prst="rect">
            <a:avLst/>
          </a:prstGeom>
        </p:spPr>
      </p:pic>
      <p:sp>
        <p:nvSpPr>
          <p:cNvPr id="6" name="TextBox 5"/>
          <p:cNvSpPr txBox="1"/>
          <p:nvPr/>
        </p:nvSpPr>
        <p:spPr>
          <a:xfrm>
            <a:off x="145984" y="6137274"/>
            <a:ext cx="8610600" cy="461665"/>
          </a:xfrm>
          <a:prstGeom prst="rect">
            <a:avLst/>
          </a:prstGeom>
          <a:noFill/>
        </p:spPr>
        <p:txBody>
          <a:bodyPr wrap="square" rtlCol="0">
            <a:spAutoFit/>
          </a:bodyPr>
          <a:lstStyle/>
          <a:p>
            <a:r>
              <a:rPr lang="en-CA" sz="1200" dirty="0" err="1">
                <a:effectLst/>
                <a:latin typeface="Helvetica Neue" panose="02000503000000020004" pitchFamily="2" charset="0"/>
              </a:rPr>
              <a:t>Suraci</a:t>
            </a:r>
            <a:r>
              <a:rPr lang="en-CA" sz="1200" dirty="0">
                <a:effectLst/>
                <a:latin typeface="Helvetica Neue" panose="02000503000000020004" pitchFamily="2" charset="0"/>
              </a:rPr>
              <a:t> JP, </a:t>
            </a:r>
            <a:r>
              <a:rPr lang="en-CA" sz="1200" dirty="0" err="1">
                <a:effectLst/>
                <a:latin typeface="Helvetica Neue" panose="02000503000000020004" pitchFamily="2" charset="0"/>
              </a:rPr>
              <a:t>Clinchy</a:t>
            </a:r>
            <a:r>
              <a:rPr lang="en-CA" sz="1200" dirty="0">
                <a:effectLst/>
                <a:latin typeface="Helvetica Neue" panose="02000503000000020004" pitchFamily="2" charset="0"/>
              </a:rPr>
              <a:t> M, </a:t>
            </a:r>
            <a:r>
              <a:rPr lang="en-CA" sz="1200" dirty="0" err="1">
                <a:effectLst/>
                <a:latin typeface="Helvetica Neue" panose="02000503000000020004" pitchFamily="2" charset="0"/>
              </a:rPr>
              <a:t>Zanette</a:t>
            </a:r>
            <a:r>
              <a:rPr lang="en-CA" sz="1200" dirty="0">
                <a:effectLst/>
                <a:latin typeface="Helvetica Neue" panose="02000503000000020004" pitchFamily="2" charset="0"/>
              </a:rPr>
              <a:t> LY, Currie CMA and Dill LM. (2014) Mammalian mesopredators on islands directly impact both terrestrial and marine communities. </a:t>
            </a:r>
            <a:r>
              <a:rPr lang="en-CA" sz="1200" i="1" dirty="0" err="1">
                <a:effectLst/>
                <a:latin typeface="Helvetica Neue" panose="02000503000000020004" pitchFamily="2" charset="0"/>
              </a:rPr>
              <a:t>Oecologia</a:t>
            </a:r>
            <a:r>
              <a:rPr lang="en-CA" sz="1200" dirty="0">
                <a:effectLst/>
                <a:latin typeface="Helvetica Neue" panose="02000503000000020004" pitchFamily="2" charset="0"/>
              </a:rPr>
              <a:t> </a:t>
            </a:r>
            <a:r>
              <a:rPr lang="en-CA" sz="1200" b="1" dirty="0">
                <a:effectLst/>
                <a:latin typeface="Helvetica Neue" panose="02000503000000020004" pitchFamily="2" charset="0"/>
              </a:rPr>
              <a:t>176</a:t>
            </a:r>
            <a:r>
              <a:rPr lang="en-CA" sz="1200" dirty="0">
                <a:effectLst/>
                <a:latin typeface="Helvetica Neue" panose="02000503000000020004" pitchFamily="2" charset="0"/>
              </a:rPr>
              <a:t>, 1087-1100.</a:t>
            </a:r>
          </a:p>
        </p:txBody>
      </p:sp>
      <p:pic>
        <p:nvPicPr>
          <p:cNvPr id="4" name="Picture 3">
            <a:extLst>
              <a:ext uri="{FF2B5EF4-FFF2-40B4-BE49-F238E27FC236}">
                <a16:creationId xmlns:a16="http://schemas.microsoft.com/office/drawing/2014/main" id="{0BAC8F44-3433-BD4D-BD54-E715DF4D7BA3}"/>
              </a:ext>
            </a:extLst>
          </p:cNvPr>
          <p:cNvPicPr>
            <a:picLocks noChangeAspect="1"/>
          </p:cNvPicPr>
          <p:nvPr/>
        </p:nvPicPr>
        <p:blipFill>
          <a:blip r:embed="rId4"/>
          <a:stretch>
            <a:fillRect/>
          </a:stretch>
        </p:blipFill>
        <p:spPr>
          <a:xfrm>
            <a:off x="-28903" y="1344273"/>
            <a:ext cx="2451148" cy="2057400"/>
          </a:xfrm>
          <a:prstGeom prst="rect">
            <a:avLst/>
          </a:prstGeom>
        </p:spPr>
      </p:pic>
      <p:pic>
        <p:nvPicPr>
          <p:cNvPr id="7" name="Picture 6">
            <a:extLst>
              <a:ext uri="{FF2B5EF4-FFF2-40B4-BE49-F238E27FC236}">
                <a16:creationId xmlns:a16="http://schemas.microsoft.com/office/drawing/2014/main" id="{CB4C858A-CEBB-4077-0C81-C88693074DBB}"/>
              </a:ext>
            </a:extLst>
          </p:cNvPr>
          <p:cNvPicPr>
            <a:picLocks noChangeAspect="1"/>
          </p:cNvPicPr>
          <p:nvPr/>
        </p:nvPicPr>
        <p:blipFill>
          <a:blip r:embed="rId5"/>
          <a:stretch>
            <a:fillRect/>
          </a:stretch>
        </p:blipFill>
        <p:spPr>
          <a:xfrm flipH="1">
            <a:off x="3724700" y="2852015"/>
            <a:ext cx="462663" cy="323794"/>
          </a:xfrm>
          <a:prstGeom prst="rect">
            <a:avLst/>
          </a:prstGeom>
        </p:spPr>
      </p:pic>
      <p:pic>
        <p:nvPicPr>
          <p:cNvPr id="8" name="Picture 7">
            <a:extLst>
              <a:ext uri="{FF2B5EF4-FFF2-40B4-BE49-F238E27FC236}">
                <a16:creationId xmlns:a16="http://schemas.microsoft.com/office/drawing/2014/main" id="{65DDDC3D-EB97-B131-793D-F55C2D0E729B}"/>
              </a:ext>
            </a:extLst>
          </p:cNvPr>
          <p:cNvPicPr>
            <a:picLocks noChangeAspect="1"/>
          </p:cNvPicPr>
          <p:nvPr/>
        </p:nvPicPr>
        <p:blipFill>
          <a:blip r:embed="rId5"/>
          <a:stretch>
            <a:fillRect/>
          </a:stretch>
        </p:blipFill>
        <p:spPr>
          <a:xfrm flipH="1">
            <a:off x="5638800" y="3076926"/>
            <a:ext cx="462663" cy="323794"/>
          </a:xfrm>
          <a:prstGeom prst="rect">
            <a:avLst/>
          </a:prstGeom>
        </p:spPr>
      </p:pic>
    </p:spTree>
    <p:extLst>
      <p:ext uri="{BB962C8B-B14F-4D97-AF65-F5344CB8AC3E}">
        <p14:creationId xmlns:p14="http://schemas.microsoft.com/office/powerpoint/2010/main" val="32427518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6400800" cy="1143000"/>
          </a:xfrm>
        </p:spPr>
        <p:txBody>
          <a:bodyPr/>
          <a:lstStyle/>
          <a:p>
            <a:r>
              <a:rPr lang="is-IS" dirty="0"/>
              <a:t>…and sea</a:t>
            </a:r>
            <a:endParaRPr lang="en-US" dirty="0"/>
          </a:p>
        </p:txBody>
      </p:sp>
      <p:pic>
        <p:nvPicPr>
          <p:cNvPr id="3" name="Picture 2"/>
          <p:cNvPicPr>
            <a:picLocks noChangeAspect="1"/>
          </p:cNvPicPr>
          <p:nvPr/>
        </p:nvPicPr>
        <p:blipFill>
          <a:blip r:embed="rId2"/>
          <a:stretch>
            <a:fillRect/>
          </a:stretch>
        </p:blipFill>
        <p:spPr>
          <a:xfrm>
            <a:off x="152400" y="1524000"/>
            <a:ext cx="4580571" cy="5181600"/>
          </a:xfrm>
          <a:prstGeom prst="rect">
            <a:avLst/>
          </a:prstGeom>
        </p:spPr>
      </p:pic>
      <p:pic>
        <p:nvPicPr>
          <p:cNvPr id="4" name="Picture 3"/>
          <p:cNvPicPr>
            <a:picLocks noChangeAspect="1"/>
          </p:cNvPicPr>
          <p:nvPr/>
        </p:nvPicPr>
        <p:blipFill>
          <a:blip r:embed="rId3"/>
          <a:stretch>
            <a:fillRect/>
          </a:stretch>
        </p:blipFill>
        <p:spPr>
          <a:xfrm>
            <a:off x="1295400" y="778620"/>
            <a:ext cx="1371600" cy="1026740"/>
          </a:xfrm>
          <a:prstGeom prst="rect">
            <a:avLst/>
          </a:prstGeom>
        </p:spPr>
      </p:pic>
      <p:pic>
        <p:nvPicPr>
          <p:cNvPr id="5" name="Picture 4"/>
          <p:cNvPicPr>
            <a:picLocks noChangeAspect="1"/>
          </p:cNvPicPr>
          <p:nvPr/>
        </p:nvPicPr>
        <p:blipFill>
          <a:blip r:embed="rId4"/>
          <a:stretch>
            <a:fillRect/>
          </a:stretch>
        </p:blipFill>
        <p:spPr>
          <a:xfrm>
            <a:off x="4953000" y="2133600"/>
            <a:ext cx="3739820" cy="4404836"/>
          </a:xfrm>
          <a:prstGeom prst="rect">
            <a:avLst/>
          </a:prstGeom>
        </p:spPr>
      </p:pic>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6167" y1="54250" x2="33333" y2="66000"/>
                        <a14:foregroundMark x1="37500" y1="61500" x2="28500" y2="62250"/>
                        <a14:foregroundMark x1="29500" y1="31750" x2="27833" y2="36500"/>
                      </a14:backgroundRemoval>
                    </a14:imgEffect>
                  </a14:imgLayer>
                </a14:imgProps>
              </a:ext>
            </a:extLst>
          </a:blip>
          <a:stretch>
            <a:fillRect/>
          </a:stretch>
        </p:blipFill>
        <p:spPr>
          <a:xfrm>
            <a:off x="4876800" y="1009616"/>
            <a:ext cx="1838375" cy="1225583"/>
          </a:xfrm>
          <a:prstGeom prst="rect">
            <a:avLst/>
          </a:prstGeom>
        </p:spPr>
      </p:pic>
      <p:pic>
        <p:nvPicPr>
          <p:cNvPr id="7" name="Picture 6"/>
          <p:cNvPicPr>
            <a:picLocks noChangeAspect="1"/>
          </p:cNvPicPr>
          <p:nvPr/>
        </p:nvPicPr>
        <p:blipFill>
          <a:blip r:embed="rId7">
            <a:extLst>
              <a:ext uri="{BEBA8EAE-BF5A-486C-A8C5-ECC9F3942E4B}">
                <a14:imgProps xmlns:a14="http://schemas.microsoft.com/office/drawing/2010/main">
                  <a14:imgLayer r:embed="rId8">
                    <a14:imgEffect>
                      <a14:backgroundRemoval t="9948" b="89529" l="2083" r="89931">
                        <a14:foregroundMark x1="10453" y1="33348" x2="2083" y2="34555"/>
                        <a14:foregroundMark x1="42014" y1="28796" x2="10804" y2="33297"/>
                        <a14:foregroundMark x1="20833" y1="23037" x2="7986" y2="28796"/>
                        <a14:backgroundMark x1="27431" y1="41361" x2="18056" y2="41361"/>
                        <a14:backgroundMark x1="32292" y1="41885" x2="13542" y2="40838"/>
                        <a14:backgroundMark x1="38542" y1="71204" x2="39236" y2="70681"/>
                        <a14:backgroundMark x1="39236" y1="70157" x2="50000" y2="82199"/>
                      </a14:backgroundRemoval>
                    </a14:imgEffect>
                  </a14:imgLayer>
                </a14:imgProps>
              </a:ext>
            </a:extLst>
          </a:blip>
          <a:stretch>
            <a:fillRect/>
          </a:stretch>
        </p:blipFill>
        <p:spPr>
          <a:xfrm>
            <a:off x="6848425" y="990600"/>
            <a:ext cx="1838375" cy="1219200"/>
          </a:xfrm>
          <a:prstGeom prst="rect">
            <a:avLst/>
          </a:prstGeom>
        </p:spPr>
      </p:pic>
      <p:pic>
        <p:nvPicPr>
          <p:cNvPr id="8" name="Picture 7">
            <a:extLst>
              <a:ext uri="{FF2B5EF4-FFF2-40B4-BE49-F238E27FC236}">
                <a16:creationId xmlns:a16="http://schemas.microsoft.com/office/drawing/2014/main" id="{EFC1CB16-386B-E417-7100-B43CA602D0E9}"/>
              </a:ext>
            </a:extLst>
          </p:cNvPr>
          <p:cNvPicPr>
            <a:picLocks noChangeAspect="1"/>
          </p:cNvPicPr>
          <p:nvPr/>
        </p:nvPicPr>
        <p:blipFill>
          <a:blip r:embed="rId9"/>
          <a:stretch>
            <a:fillRect/>
          </a:stretch>
        </p:blipFill>
        <p:spPr>
          <a:xfrm flipH="1">
            <a:off x="1676400" y="3657600"/>
            <a:ext cx="571545" cy="399995"/>
          </a:xfrm>
          <a:prstGeom prst="rect">
            <a:avLst/>
          </a:prstGeom>
        </p:spPr>
      </p:pic>
      <p:pic>
        <p:nvPicPr>
          <p:cNvPr id="9" name="Picture 8">
            <a:extLst>
              <a:ext uri="{FF2B5EF4-FFF2-40B4-BE49-F238E27FC236}">
                <a16:creationId xmlns:a16="http://schemas.microsoft.com/office/drawing/2014/main" id="{23E7CF37-9ACF-EBEC-BD96-F38A11B7F627}"/>
              </a:ext>
            </a:extLst>
          </p:cNvPr>
          <p:cNvPicPr>
            <a:picLocks noChangeAspect="1"/>
          </p:cNvPicPr>
          <p:nvPr/>
        </p:nvPicPr>
        <p:blipFill>
          <a:blip r:embed="rId9"/>
          <a:stretch>
            <a:fillRect/>
          </a:stretch>
        </p:blipFill>
        <p:spPr>
          <a:xfrm flipH="1">
            <a:off x="3733800" y="2204562"/>
            <a:ext cx="571545" cy="399995"/>
          </a:xfrm>
          <a:prstGeom prst="rect">
            <a:avLst/>
          </a:prstGeom>
        </p:spPr>
      </p:pic>
      <p:pic>
        <p:nvPicPr>
          <p:cNvPr id="10" name="Picture 9">
            <a:extLst>
              <a:ext uri="{FF2B5EF4-FFF2-40B4-BE49-F238E27FC236}">
                <a16:creationId xmlns:a16="http://schemas.microsoft.com/office/drawing/2014/main" id="{C90C978B-DE17-734E-49ED-6DF10CC3ACD3}"/>
              </a:ext>
            </a:extLst>
          </p:cNvPr>
          <p:cNvPicPr>
            <a:picLocks noChangeAspect="1"/>
          </p:cNvPicPr>
          <p:nvPr/>
        </p:nvPicPr>
        <p:blipFill>
          <a:blip r:embed="rId9"/>
          <a:stretch>
            <a:fillRect/>
          </a:stretch>
        </p:blipFill>
        <p:spPr>
          <a:xfrm flipH="1">
            <a:off x="6019800" y="3733801"/>
            <a:ext cx="462663" cy="323794"/>
          </a:xfrm>
          <a:prstGeom prst="rect">
            <a:avLst/>
          </a:prstGeom>
        </p:spPr>
      </p:pic>
      <p:pic>
        <p:nvPicPr>
          <p:cNvPr id="11" name="Picture 10">
            <a:extLst>
              <a:ext uri="{FF2B5EF4-FFF2-40B4-BE49-F238E27FC236}">
                <a16:creationId xmlns:a16="http://schemas.microsoft.com/office/drawing/2014/main" id="{804A9A30-819B-F756-8CCB-D8BFFC5D77F1}"/>
              </a:ext>
            </a:extLst>
          </p:cNvPr>
          <p:cNvPicPr>
            <a:picLocks noChangeAspect="1"/>
          </p:cNvPicPr>
          <p:nvPr/>
        </p:nvPicPr>
        <p:blipFill>
          <a:blip r:embed="rId9"/>
          <a:stretch>
            <a:fillRect/>
          </a:stretch>
        </p:blipFill>
        <p:spPr>
          <a:xfrm flipH="1">
            <a:off x="7848600" y="4089662"/>
            <a:ext cx="462663" cy="323794"/>
          </a:xfrm>
          <a:prstGeom prst="rect">
            <a:avLst/>
          </a:prstGeom>
        </p:spPr>
      </p:pic>
    </p:spTree>
    <p:extLst>
      <p:ext uri="{BB962C8B-B14F-4D97-AF65-F5344CB8AC3E}">
        <p14:creationId xmlns:p14="http://schemas.microsoft.com/office/powerpoint/2010/main" val="29154501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09800"/>
            <a:ext cx="8229600" cy="1143000"/>
          </a:xfrm>
        </p:spPr>
        <p:txBody>
          <a:bodyPr/>
          <a:lstStyle/>
          <a:p>
            <a:r>
              <a:rPr lang="en-US" dirty="0"/>
              <a:t>1. (Mainly) direct consumptive effect cascades - Wolf recovery</a:t>
            </a:r>
          </a:p>
        </p:txBody>
      </p:sp>
    </p:spTree>
    <p:extLst>
      <p:ext uri="{BB962C8B-B14F-4D97-AF65-F5344CB8AC3E}">
        <p14:creationId xmlns:p14="http://schemas.microsoft.com/office/powerpoint/2010/main" val="21332176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p:txBody>
          <a:bodyPr/>
          <a:lstStyle/>
          <a:p>
            <a:r>
              <a:rPr lang="en-US" sz="3200" b="1" i="1">
                <a:ea typeface="ＭＳ Ｐゴシック" charset="-128"/>
              </a:rPr>
              <a:t>Historical and recent gray wolf population</a:t>
            </a:r>
            <a:br>
              <a:rPr lang="en-US" sz="3200" b="1" i="1">
                <a:ea typeface="ＭＳ Ｐゴシック" charset="-128"/>
              </a:rPr>
            </a:br>
            <a:r>
              <a:rPr lang="en-US" sz="3200" b="1" i="1">
                <a:ea typeface="ＭＳ Ｐゴシック" charset="-128"/>
              </a:rPr>
              <a:t>trends in the conterminous 48 United States</a:t>
            </a:r>
            <a:endParaRPr lang="en-US" sz="3200">
              <a:ea typeface="ＭＳ Ｐゴシック" charset="-128"/>
            </a:endParaRPr>
          </a:p>
        </p:txBody>
      </p:sp>
      <p:pic>
        <p:nvPicPr>
          <p:cNvPr id="95236" name="Picture 2"/>
          <p:cNvPicPr>
            <a:picLocks noGrp="1" noChangeAspect="1" noChangeArrowheads="1"/>
          </p:cNvPicPr>
          <p:nvPr>
            <p:ph idx="1"/>
          </p:nvPr>
        </p:nvPicPr>
        <p:blipFill>
          <a:blip r:embed="rId2" cstate="print"/>
          <a:srcRect/>
          <a:stretch>
            <a:fillRect/>
          </a:stretch>
        </p:blipFill>
        <p:spPr>
          <a:xfrm>
            <a:off x="533400" y="1524000"/>
            <a:ext cx="3400425" cy="4525963"/>
          </a:xfrm>
          <a:noFill/>
        </p:spPr>
      </p:pic>
      <p:pic>
        <p:nvPicPr>
          <p:cNvPr id="95235" name="Picture 3"/>
          <p:cNvPicPr>
            <a:picLocks noChangeAspect="1" noChangeArrowheads="1"/>
          </p:cNvPicPr>
          <p:nvPr/>
        </p:nvPicPr>
        <p:blipFill>
          <a:blip r:embed="rId3" cstate="print"/>
          <a:srcRect/>
          <a:stretch>
            <a:fillRect/>
          </a:stretch>
        </p:blipFill>
        <p:spPr bwMode="auto">
          <a:xfrm>
            <a:off x="4038600" y="2148681"/>
            <a:ext cx="4945811" cy="3276600"/>
          </a:xfrm>
          <a:prstGeom prst="rect">
            <a:avLst/>
          </a:prstGeom>
          <a:noFill/>
          <a:ln w="9525">
            <a:noFill/>
            <a:miter lim="800000"/>
            <a:headEnd/>
            <a:tailEnd/>
          </a:ln>
        </p:spPr>
      </p:pic>
      <p:sp>
        <p:nvSpPr>
          <p:cNvPr id="95237" name="TextBox 5"/>
          <p:cNvSpPr txBox="1">
            <a:spLocks noChangeArrowheads="1"/>
          </p:cNvSpPr>
          <p:nvPr/>
        </p:nvSpPr>
        <p:spPr bwMode="auto">
          <a:xfrm>
            <a:off x="533400" y="6248400"/>
            <a:ext cx="3762375" cy="369888"/>
          </a:xfrm>
          <a:prstGeom prst="rect">
            <a:avLst/>
          </a:prstGeom>
          <a:noFill/>
          <a:ln w="9525">
            <a:noFill/>
            <a:miter lim="800000"/>
            <a:headEnd/>
            <a:tailEnd/>
          </a:ln>
        </p:spPr>
        <p:txBody>
          <a:bodyPr wrap="none">
            <a:spAutoFit/>
          </a:bodyPr>
          <a:lstStyle/>
          <a:p>
            <a:r>
              <a:rPr lang="en-US"/>
              <a:t>Ripple &amp; Beschta 2005 Bioscience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a:xfrm>
            <a:off x="457200" y="-228600"/>
            <a:ext cx="8229600" cy="1143000"/>
          </a:xfrm>
        </p:spPr>
        <p:txBody>
          <a:bodyPr/>
          <a:lstStyle/>
          <a:p>
            <a:r>
              <a:rPr lang="en-AU" dirty="0">
                <a:ea typeface="ＭＳ Ｐゴシック" charset="-128"/>
              </a:rPr>
              <a:t>Natural experiment: Wolves</a:t>
            </a:r>
          </a:p>
        </p:txBody>
      </p:sp>
      <p:pic>
        <p:nvPicPr>
          <p:cNvPr id="94211" name="Picture 5"/>
          <p:cNvPicPr>
            <a:picLocks noChangeAspect="1"/>
          </p:cNvPicPr>
          <p:nvPr/>
        </p:nvPicPr>
        <p:blipFill>
          <a:blip r:embed="rId3" cstate="print"/>
          <a:srcRect/>
          <a:stretch>
            <a:fillRect/>
          </a:stretch>
        </p:blipFill>
        <p:spPr bwMode="auto">
          <a:xfrm>
            <a:off x="3505200" y="4114800"/>
            <a:ext cx="4800600" cy="2078038"/>
          </a:xfrm>
          <a:prstGeom prst="rect">
            <a:avLst/>
          </a:prstGeom>
          <a:noFill/>
          <a:ln w="9525">
            <a:noFill/>
            <a:miter lim="800000"/>
            <a:headEnd/>
            <a:tailEnd/>
          </a:ln>
        </p:spPr>
      </p:pic>
      <p:pic>
        <p:nvPicPr>
          <p:cNvPr id="94212" name="Picture 9"/>
          <p:cNvPicPr>
            <a:picLocks noChangeAspect="1"/>
          </p:cNvPicPr>
          <p:nvPr/>
        </p:nvPicPr>
        <p:blipFill>
          <a:blip r:embed="rId4" cstate="print"/>
          <a:srcRect/>
          <a:stretch>
            <a:fillRect/>
          </a:stretch>
        </p:blipFill>
        <p:spPr bwMode="auto">
          <a:xfrm>
            <a:off x="4495800" y="838200"/>
            <a:ext cx="2747963" cy="2794000"/>
          </a:xfrm>
          <a:prstGeom prst="rect">
            <a:avLst/>
          </a:prstGeom>
          <a:noFill/>
          <a:ln w="9525">
            <a:noFill/>
            <a:miter lim="800000"/>
            <a:headEnd/>
            <a:tailEnd/>
          </a:ln>
        </p:spPr>
      </p:pic>
      <p:pic>
        <p:nvPicPr>
          <p:cNvPr id="94213" name="Picture 10"/>
          <p:cNvPicPr>
            <a:picLocks noChangeAspect="1"/>
          </p:cNvPicPr>
          <p:nvPr/>
        </p:nvPicPr>
        <p:blipFill>
          <a:blip r:embed="rId5" cstate="print"/>
          <a:srcRect/>
          <a:stretch>
            <a:fillRect/>
          </a:stretch>
        </p:blipFill>
        <p:spPr bwMode="auto">
          <a:xfrm>
            <a:off x="381000" y="685800"/>
            <a:ext cx="2349500" cy="5892800"/>
          </a:xfrm>
          <a:prstGeom prst="rect">
            <a:avLst/>
          </a:prstGeom>
          <a:noFill/>
          <a:ln w="9525">
            <a:noFill/>
            <a:miter lim="800000"/>
            <a:headEnd/>
            <a:tailEnd/>
          </a:ln>
        </p:spPr>
      </p:pic>
      <p:sp>
        <p:nvSpPr>
          <p:cNvPr id="94214" name="TextBox 12"/>
          <p:cNvSpPr txBox="1">
            <a:spLocks noChangeArrowheads="1"/>
          </p:cNvSpPr>
          <p:nvPr/>
        </p:nvSpPr>
        <p:spPr bwMode="auto">
          <a:xfrm>
            <a:off x="381000" y="6550025"/>
            <a:ext cx="2190750" cy="307975"/>
          </a:xfrm>
          <a:prstGeom prst="rect">
            <a:avLst/>
          </a:prstGeom>
          <a:noFill/>
          <a:ln w="9525">
            <a:noFill/>
            <a:miter lim="800000"/>
            <a:headEnd/>
            <a:tailEnd/>
          </a:ln>
        </p:spPr>
        <p:txBody>
          <a:bodyPr wrap="none">
            <a:spAutoFit/>
          </a:bodyPr>
          <a:lstStyle/>
          <a:p>
            <a:r>
              <a:rPr lang="en-AU" sz="1400"/>
              <a:t>Beschta and Ripple 2008</a:t>
            </a:r>
          </a:p>
        </p:txBody>
      </p:sp>
      <p:sp>
        <p:nvSpPr>
          <p:cNvPr id="94215" name="TextBox 13"/>
          <p:cNvSpPr txBox="1">
            <a:spLocks noChangeArrowheads="1"/>
          </p:cNvSpPr>
          <p:nvPr/>
        </p:nvSpPr>
        <p:spPr bwMode="auto">
          <a:xfrm>
            <a:off x="5318125" y="6172200"/>
            <a:ext cx="3063875" cy="276225"/>
          </a:xfrm>
          <a:prstGeom prst="rect">
            <a:avLst/>
          </a:prstGeom>
          <a:noFill/>
          <a:ln w="9525">
            <a:noFill/>
            <a:miter lim="800000"/>
            <a:headEnd/>
            <a:tailEnd/>
          </a:ln>
        </p:spPr>
        <p:txBody>
          <a:bodyPr wrap="none">
            <a:spAutoFit/>
          </a:bodyPr>
          <a:lstStyle/>
          <a:p>
            <a:r>
              <a:rPr lang="en-AU" sz="1200"/>
              <a:t>The Yellowstone Wolf Project Report 2008</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pPr eaLnBrk="1" hangingPunct="1"/>
            <a:r>
              <a:rPr lang="en-US">
                <a:ea typeface="ＭＳ Ｐゴシック" charset="-128"/>
              </a:rPr>
              <a:t>Roadmap for today</a:t>
            </a:r>
          </a:p>
        </p:txBody>
      </p:sp>
      <p:sp>
        <p:nvSpPr>
          <p:cNvPr id="74755" name="Content Placeholder 2"/>
          <p:cNvSpPr>
            <a:spLocks noGrp="1"/>
          </p:cNvSpPr>
          <p:nvPr>
            <p:ph idx="1"/>
          </p:nvPr>
        </p:nvSpPr>
        <p:spPr>
          <a:xfrm>
            <a:off x="569614" y="1447800"/>
            <a:ext cx="6172200" cy="5715000"/>
          </a:xfrm>
        </p:spPr>
        <p:txBody>
          <a:bodyPr>
            <a:normAutofit/>
          </a:bodyPr>
          <a:lstStyle/>
          <a:p>
            <a:pPr marL="457200" indent="-457200" eaLnBrk="1" hangingPunct="1">
              <a:lnSpc>
                <a:spcPct val="80000"/>
              </a:lnSpc>
              <a:spcAft>
                <a:spcPts val="1800"/>
              </a:spcAft>
              <a:buFont typeface="+mj-lt"/>
              <a:buAutoNum type="arabicPeriod"/>
            </a:pPr>
            <a:r>
              <a:rPr lang="en-US" sz="2200" dirty="0">
                <a:ea typeface="ＭＳ Ｐゴシック" charset="-128"/>
              </a:rPr>
              <a:t>Why is the world green? HSS hypothesis</a:t>
            </a:r>
          </a:p>
          <a:p>
            <a:pPr marL="457200" indent="-457200" eaLnBrk="1" hangingPunct="1">
              <a:lnSpc>
                <a:spcPct val="80000"/>
              </a:lnSpc>
              <a:spcAft>
                <a:spcPts val="1800"/>
              </a:spcAft>
              <a:buFont typeface="+mj-lt"/>
              <a:buAutoNum type="arabicPeriod"/>
            </a:pPr>
            <a:r>
              <a:rPr lang="en-US" sz="2200" dirty="0">
                <a:ea typeface="ＭＳ Ｐゴシック" charset="-128"/>
              </a:rPr>
              <a:t>What is a keystone species?</a:t>
            </a:r>
          </a:p>
          <a:p>
            <a:pPr marL="457200" indent="-457200" eaLnBrk="1" hangingPunct="1">
              <a:lnSpc>
                <a:spcPct val="80000"/>
              </a:lnSpc>
              <a:spcAft>
                <a:spcPts val="1800"/>
              </a:spcAft>
              <a:buFont typeface="+mj-lt"/>
              <a:buAutoNum type="arabicPeriod"/>
            </a:pPr>
            <a:r>
              <a:rPr lang="en-US" sz="2200" dirty="0">
                <a:ea typeface="ＭＳ Ｐゴシック" charset="-128"/>
              </a:rPr>
              <a:t>What is a trophic cascade?</a:t>
            </a:r>
          </a:p>
          <a:p>
            <a:pPr marL="457200" indent="-457200" eaLnBrk="1" hangingPunct="1">
              <a:lnSpc>
                <a:spcPct val="80000"/>
              </a:lnSpc>
              <a:spcAft>
                <a:spcPts val="1800"/>
              </a:spcAft>
              <a:buFont typeface="+mj-lt"/>
              <a:buAutoNum type="arabicPeriod"/>
            </a:pPr>
            <a:r>
              <a:rPr lang="en-US" sz="2200" dirty="0">
                <a:ea typeface="ＭＳ Ｐゴシック" charset="-128"/>
              </a:rPr>
              <a:t>Allee effects and resource consumer dynamics</a:t>
            </a:r>
          </a:p>
          <a:p>
            <a:pPr lvl="1">
              <a:lnSpc>
                <a:spcPct val="80000"/>
              </a:lnSpc>
              <a:spcAft>
                <a:spcPts val="1800"/>
              </a:spcAft>
            </a:pPr>
            <a:r>
              <a:rPr lang="en-US" sz="1800" dirty="0">
                <a:ea typeface="ＭＳ Ｐゴシック" charset="-128"/>
              </a:rPr>
              <a:t>Predatory fishes, starfish and coral reefs</a:t>
            </a:r>
            <a:endParaRPr lang="en-US" sz="1900" dirty="0">
              <a:ea typeface="ＭＳ Ｐゴシック" charset="-128"/>
            </a:endParaRPr>
          </a:p>
          <a:p>
            <a:pPr marL="457200" indent="-457200" eaLnBrk="1" hangingPunct="1">
              <a:lnSpc>
                <a:spcPct val="80000"/>
              </a:lnSpc>
              <a:spcAft>
                <a:spcPts val="1800"/>
              </a:spcAft>
              <a:buFont typeface="+mj-lt"/>
              <a:buAutoNum type="arabicPeriod"/>
            </a:pPr>
            <a:r>
              <a:rPr lang="en-US" sz="2200" dirty="0">
                <a:ea typeface="ＭＳ Ｐゴシック" charset="-128"/>
              </a:rPr>
              <a:t>Case studies of mesopredator release/ TC:</a:t>
            </a:r>
          </a:p>
          <a:p>
            <a:pPr lvl="1" eaLnBrk="1" hangingPunct="1">
              <a:lnSpc>
                <a:spcPct val="80000"/>
              </a:lnSpc>
              <a:spcAft>
                <a:spcPts val="1800"/>
              </a:spcAft>
            </a:pPr>
            <a:r>
              <a:rPr lang="en-US" sz="2000" b="1" dirty="0">
                <a:ea typeface="ＭＳ Ｐゴシック" charset="-128"/>
              </a:rPr>
              <a:t>Simple keystone cascades (</a:t>
            </a:r>
            <a:r>
              <a:rPr lang="en-US" sz="2000" dirty="0">
                <a:ea typeface="ＭＳ Ｐゴシック" charset="-128"/>
              </a:rPr>
              <a:t>Wolves/cougars, elk, aspen/cottonwood and rivers)</a:t>
            </a:r>
          </a:p>
          <a:p>
            <a:pPr lvl="1" eaLnBrk="1" hangingPunct="1">
              <a:lnSpc>
                <a:spcPct val="80000"/>
              </a:lnSpc>
              <a:spcAft>
                <a:spcPts val="1800"/>
              </a:spcAft>
            </a:pPr>
            <a:r>
              <a:rPr lang="en-US" sz="2000" b="1" dirty="0" err="1">
                <a:ea typeface="ＭＳ Ｐゴシック" charset="-128"/>
              </a:rPr>
              <a:t>Behaviourally</a:t>
            </a:r>
            <a:r>
              <a:rPr lang="en-US" sz="2000" b="1" dirty="0">
                <a:ea typeface="ＭＳ Ｐゴシック" charset="-128"/>
              </a:rPr>
              <a:t>-mediated indirect effects</a:t>
            </a:r>
            <a:r>
              <a:rPr lang="en-US" sz="2000" dirty="0">
                <a:ea typeface="ＭＳ Ｐゴシック" charset="-128"/>
              </a:rPr>
              <a:t> (Fear and loathing in Shark Bay)</a:t>
            </a:r>
          </a:p>
          <a:p>
            <a:pPr lvl="1" eaLnBrk="1" hangingPunct="1">
              <a:lnSpc>
                <a:spcPct val="80000"/>
              </a:lnSpc>
              <a:spcAft>
                <a:spcPts val="1800"/>
              </a:spcAft>
              <a:buNone/>
            </a:pPr>
            <a:endParaRPr lang="en-US" sz="2000" dirty="0">
              <a:ea typeface="ＭＳ Ｐゴシック" charset="-128"/>
            </a:endParaRPr>
          </a:p>
          <a:p>
            <a:pPr eaLnBrk="1" hangingPunct="1">
              <a:lnSpc>
                <a:spcPct val="80000"/>
              </a:lnSpc>
              <a:spcAft>
                <a:spcPts val="1800"/>
              </a:spcAft>
            </a:pPr>
            <a:endParaRPr lang="en-US" sz="2200" dirty="0">
              <a:ea typeface="ＭＳ Ｐゴシック" charset="-128"/>
            </a:endParaRPr>
          </a:p>
        </p:txBody>
      </p:sp>
      <p:grpSp>
        <p:nvGrpSpPr>
          <p:cNvPr id="74756" name="Group 5"/>
          <p:cNvGrpSpPr>
            <a:grpSpLocks/>
          </p:cNvGrpSpPr>
          <p:nvPr/>
        </p:nvGrpSpPr>
        <p:grpSpPr bwMode="auto">
          <a:xfrm>
            <a:off x="7162800" y="2895600"/>
            <a:ext cx="1408112" cy="2243138"/>
            <a:chOff x="6858000" y="1066800"/>
            <a:chExt cx="1407633" cy="2242810"/>
          </a:xfrm>
        </p:grpSpPr>
        <p:pic>
          <p:nvPicPr>
            <p:cNvPr id="74759" name="Picture 3"/>
            <p:cNvPicPr>
              <a:picLocks noChangeAspect="1"/>
            </p:cNvPicPr>
            <p:nvPr/>
          </p:nvPicPr>
          <p:blipFill>
            <a:blip r:embed="rId3" cstate="print"/>
            <a:srcRect/>
            <a:stretch>
              <a:fillRect/>
            </a:stretch>
          </p:blipFill>
          <p:spPr bwMode="auto">
            <a:xfrm>
              <a:off x="6858000" y="1066800"/>
              <a:ext cx="1397000" cy="2235200"/>
            </a:xfrm>
            <a:prstGeom prst="rect">
              <a:avLst/>
            </a:prstGeom>
            <a:noFill/>
            <a:ln w="9525">
              <a:noFill/>
              <a:miter lim="800000"/>
              <a:headEnd/>
              <a:tailEnd/>
            </a:ln>
          </p:spPr>
        </p:pic>
        <p:sp>
          <p:nvSpPr>
            <p:cNvPr id="74760" name="TextBox 4"/>
            <p:cNvSpPr txBox="1">
              <a:spLocks noChangeArrowheads="1"/>
            </p:cNvSpPr>
            <p:nvPr/>
          </p:nvSpPr>
          <p:spPr bwMode="auto">
            <a:xfrm>
              <a:off x="6934200" y="3048000"/>
              <a:ext cx="1331433" cy="261610"/>
            </a:xfrm>
            <a:prstGeom prst="rect">
              <a:avLst/>
            </a:prstGeom>
            <a:noFill/>
            <a:ln w="9525">
              <a:noFill/>
              <a:miter lim="800000"/>
              <a:headEnd/>
              <a:tailEnd/>
            </a:ln>
          </p:spPr>
          <p:txBody>
            <a:bodyPr>
              <a:spAutoFit/>
            </a:bodyPr>
            <a:lstStyle/>
            <a:p>
              <a:pPr algn="r"/>
              <a:r>
                <a:rPr lang="en-AU" sz="1100"/>
                <a:t>www.panda.org</a:t>
              </a:r>
            </a:p>
          </p:txBody>
        </p:sp>
      </p:grpSp>
      <p:pic>
        <p:nvPicPr>
          <p:cNvPr id="74757" name="Picture 6"/>
          <p:cNvPicPr>
            <a:picLocks noChangeAspect="1"/>
          </p:cNvPicPr>
          <p:nvPr/>
        </p:nvPicPr>
        <p:blipFill>
          <a:blip r:embed="rId4" cstate="print"/>
          <a:srcRect/>
          <a:stretch>
            <a:fillRect/>
          </a:stretch>
        </p:blipFill>
        <p:spPr bwMode="auto">
          <a:xfrm>
            <a:off x="7162800" y="5029200"/>
            <a:ext cx="1571625" cy="1524000"/>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a:xfrm>
            <a:off x="457200" y="-152400"/>
            <a:ext cx="8229600" cy="1143000"/>
          </a:xfrm>
        </p:spPr>
        <p:txBody>
          <a:bodyPr/>
          <a:lstStyle/>
          <a:p>
            <a:r>
              <a:rPr lang="en-AU" dirty="0">
                <a:ea typeface="ＭＳ Ｐゴシック" charset="-128"/>
              </a:rPr>
              <a:t>Large-scale natural experiment: </a:t>
            </a:r>
            <a:br>
              <a:rPr lang="en-AU" dirty="0">
                <a:ea typeface="ＭＳ Ｐゴシック" charset="-128"/>
              </a:rPr>
            </a:br>
            <a:r>
              <a:rPr lang="en-AU" sz="2000" dirty="0">
                <a:ea typeface="ＭＳ Ｐゴシック" charset="-128"/>
              </a:rPr>
              <a:t>Wolves in Yellowstone</a:t>
            </a:r>
          </a:p>
        </p:txBody>
      </p:sp>
      <p:sp>
        <p:nvSpPr>
          <p:cNvPr id="7" name="Content Placeholder 6"/>
          <p:cNvSpPr>
            <a:spLocks noGrp="1"/>
          </p:cNvSpPr>
          <p:nvPr>
            <p:ph idx="1"/>
          </p:nvPr>
        </p:nvSpPr>
        <p:spPr>
          <a:xfrm>
            <a:off x="304800" y="914400"/>
            <a:ext cx="5943600" cy="5943600"/>
          </a:xfrm>
        </p:spPr>
        <p:txBody>
          <a:bodyPr/>
          <a:lstStyle/>
          <a:p>
            <a:pPr marL="0" indent="0">
              <a:lnSpc>
                <a:spcPct val="80000"/>
              </a:lnSpc>
              <a:spcAft>
                <a:spcPts val="1200"/>
              </a:spcAft>
              <a:buNone/>
            </a:pPr>
            <a:r>
              <a:rPr lang="en-AU" sz="2700" dirty="0">
                <a:ea typeface="ＭＳ Ｐゴシック" charset="-128"/>
              </a:rPr>
              <a:t>Wolves </a:t>
            </a:r>
            <a:r>
              <a:rPr lang="en-AU" sz="2700" u="sng" dirty="0">
                <a:ea typeface="ＭＳ Ｐゴシック" charset="-128"/>
              </a:rPr>
              <a:t>extirpated</a:t>
            </a:r>
            <a:r>
              <a:rPr lang="en-AU" sz="2700" dirty="0">
                <a:ea typeface="ＭＳ Ｐゴシック" charset="-128"/>
              </a:rPr>
              <a:t> in early 1900s</a:t>
            </a:r>
          </a:p>
          <a:p>
            <a:pPr marL="0" indent="0">
              <a:lnSpc>
                <a:spcPct val="80000"/>
              </a:lnSpc>
              <a:spcAft>
                <a:spcPts val="1200"/>
              </a:spcAft>
              <a:buNone/>
            </a:pPr>
            <a:r>
              <a:rPr lang="en-AU" sz="2700" dirty="0">
                <a:ea typeface="ＭＳ Ｐゴシック" charset="-128"/>
              </a:rPr>
              <a:t>Re-introduced to Yellowstone in 1995-1996</a:t>
            </a:r>
          </a:p>
          <a:p>
            <a:pPr marL="0" indent="0">
              <a:lnSpc>
                <a:spcPct val="80000"/>
              </a:lnSpc>
              <a:spcAft>
                <a:spcPts val="1200"/>
              </a:spcAft>
              <a:buNone/>
            </a:pPr>
            <a:r>
              <a:rPr lang="en-US" sz="2700" dirty="0">
                <a:ea typeface="ＭＳ Ｐゴシック" charset="-128"/>
              </a:rPr>
              <a:t>Presence of wolves leads to broad changes in elk grouping, foraging behavior, habitat selection, diet, and nutrition </a:t>
            </a:r>
            <a:r>
              <a:rPr lang="en-US" sz="2000" dirty="0">
                <a:ea typeface="ＭＳ Ｐゴシック" charset="-128"/>
              </a:rPr>
              <a:t>(Creel and Christianson 2009)</a:t>
            </a:r>
            <a:endParaRPr lang="en-AU" sz="2700" dirty="0">
              <a:ea typeface="ＭＳ Ｐゴシック" charset="-128"/>
            </a:endParaRPr>
          </a:p>
          <a:p>
            <a:pPr marL="0" indent="0">
              <a:lnSpc>
                <a:spcPct val="80000"/>
              </a:lnSpc>
              <a:spcAft>
                <a:spcPts val="1200"/>
              </a:spcAft>
              <a:buNone/>
            </a:pPr>
            <a:r>
              <a:rPr lang="en-AU" sz="2700" dirty="0">
                <a:ea typeface="ＭＳ Ｐゴシック" charset="-128"/>
              </a:rPr>
              <a:t>Reduction in aspen grazing, esp. in dangerous scary riparian areas.</a:t>
            </a:r>
          </a:p>
          <a:p>
            <a:pPr marL="457200" lvl="1" indent="0">
              <a:lnSpc>
                <a:spcPct val="80000"/>
              </a:lnSpc>
              <a:spcAft>
                <a:spcPts val="1200"/>
              </a:spcAft>
              <a:buNone/>
            </a:pPr>
            <a:r>
              <a:rPr lang="en-AU" sz="2400" dirty="0">
                <a:ea typeface="ＭＳ Ｐゴシック" charset="-128"/>
              </a:rPr>
              <a:t>Combined density (predation) and behavioural effect</a:t>
            </a:r>
          </a:p>
          <a:p>
            <a:pPr marL="457200" lvl="1" indent="0">
              <a:lnSpc>
                <a:spcPct val="80000"/>
              </a:lnSpc>
              <a:spcAft>
                <a:spcPts val="1200"/>
              </a:spcAft>
              <a:buNone/>
            </a:pPr>
            <a:r>
              <a:rPr lang="en-AU" sz="2400" dirty="0">
                <a:ea typeface="ＭＳ Ｐゴシック" charset="-128"/>
              </a:rPr>
              <a:t>Elk less likely to graze in areas with poor escape routes or visibility with wolves around streams.</a:t>
            </a:r>
          </a:p>
        </p:txBody>
      </p:sp>
      <p:pic>
        <p:nvPicPr>
          <p:cNvPr id="8" name="Picture 7"/>
          <p:cNvPicPr>
            <a:picLocks noChangeAspect="1"/>
          </p:cNvPicPr>
          <p:nvPr/>
        </p:nvPicPr>
        <p:blipFill>
          <a:blip r:embed="rId3" cstate="print"/>
          <a:srcRect/>
          <a:stretch>
            <a:fillRect/>
          </a:stretch>
        </p:blipFill>
        <p:spPr bwMode="auto">
          <a:xfrm>
            <a:off x="5943600" y="1219200"/>
            <a:ext cx="2892425" cy="5334000"/>
          </a:xfrm>
          <a:prstGeom prst="rect">
            <a:avLst/>
          </a:prstGeom>
          <a:noFill/>
          <a:ln w="9525">
            <a:noFill/>
            <a:miter lim="800000"/>
            <a:headEnd/>
            <a:tailEnd/>
          </a:ln>
        </p:spPr>
      </p:pic>
      <p:sp>
        <p:nvSpPr>
          <p:cNvPr id="97285" name="TextBox 8"/>
          <p:cNvSpPr txBox="1">
            <a:spLocks noChangeArrowheads="1"/>
          </p:cNvSpPr>
          <p:nvPr/>
        </p:nvSpPr>
        <p:spPr bwMode="auto">
          <a:xfrm>
            <a:off x="6151563" y="6488113"/>
            <a:ext cx="2763837" cy="369887"/>
          </a:xfrm>
          <a:prstGeom prst="rect">
            <a:avLst/>
          </a:prstGeom>
          <a:noFill/>
          <a:ln w="9525">
            <a:noFill/>
            <a:miter lim="800000"/>
            <a:headEnd/>
            <a:tailEnd/>
          </a:ln>
        </p:spPr>
        <p:txBody>
          <a:bodyPr wrap="none">
            <a:spAutoFit/>
          </a:bodyPr>
          <a:lstStyle/>
          <a:p>
            <a:r>
              <a:rPr lang="en-AU"/>
              <a:t>Ripple and Beschta 2007</a:t>
            </a:r>
          </a:p>
        </p:txBody>
      </p:sp>
      <p:sp>
        <p:nvSpPr>
          <p:cNvPr id="2" name="TextBox 1">
            <a:extLst>
              <a:ext uri="{FF2B5EF4-FFF2-40B4-BE49-F238E27FC236}">
                <a16:creationId xmlns:a16="http://schemas.microsoft.com/office/drawing/2014/main" id="{368FBEEE-E6D1-284A-8D08-95D19A06512B}"/>
              </a:ext>
            </a:extLst>
          </p:cNvPr>
          <p:cNvSpPr txBox="1"/>
          <p:nvPr/>
        </p:nvSpPr>
        <p:spPr>
          <a:xfrm>
            <a:off x="7551769" y="4648200"/>
            <a:ext cx="907621" cy="276999"/>
          </a:xfrm>
          <a:prstGeom prst="rect">
            <a:avLst/>
          </a:prstGeom>
          <a:noFill/>
        </p:spPr>
        <p:txBody>
          <a:bodyPr wrap="none" rtlCol="0">
            <a:spAutoFit/>
          </a:bodyPr>
          <a:lstStyle/>
          <a:p>
            <a:r>
              <a:rPr lang="en-US" sz="1200" dirty="0">
                <a:solidFill>
                  <a:schemeClr val="bg1"/>
                </a:solidFill>
              </a:rPr>
              <a:t>dangerous</a:t>
            </a:r>
          </a:p>
        </p:txBody>
      </p:sp>
    </p:spTree>
    <p:extLst>
      <p:ext uri="{BB962C8B-B14F-4D97-AF65-F5344CB8AC3E}">
        <p14:creationId xmlns:p14="http://schemas.microsoft.com/office/powerpoint/2010/main" val="1286820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srcRect t="48911"/>
          <a:stretch/>
        </p:blipFill>
        <p:spPr bwMode="auto">
          <a:xfrm>
            <a:off x="28222" y="1371600"/>
            <a:ext cx="4671786" cy="4401457"/>
          </a:xfrm>
          <a:prstGeom prst="rect">
            <a:avLst/>
          </a:prstGeom>
          <a:noFill/>
          <a:ln w="9525">
            <a:noFill/>
            <a:miter lim="800000"/>
            <a:headEnd/>
            <a:tailEnd/>
          </a:ln>
        </p:spPr>
      </p:pic>
      <p:sp>
        <p:nvSpPr>
          <p:cNvPr id="8" name="TextBox 7"/>
          <p:cNvSpPr txBox="1"/>
          <p:nvPr/>
        </p:nvSpPr>
        <p:spPr>
          <a:xfrm>
            <a:off x="4572000" y="2057400"/>
            <a:ext cx="4583306" cy="1877437"/>
          </a:xfrm>
          <a:prstGeom prst="rect">
            <a:avLst/>
          </a:prstGeom>
          <a:noFill/>
        </p:spPr>
        <p:txBody>
          <a:bodyPr wrap="none" rtlCol="0">
            <a:spAutoFit/>
          </a:bodyPr>
          <a:lstStyle/>
          <a:p>
            <a:r>
              <a:rPr lang="en-US" sz="3600" b="1" dirty="0">
                <a:solidFill>
                  <a:schemeClr val="bg1"/>
                </a:solidFill>
              </a:rPr>
              <a:t>} </a:t>
            </a:r>
            <a:r>
              <a:rPr lang="en-US" b="1" dirty="0">
                <a:solidFill>
                  <a:schemeClr val="bg1"/>
                </a:solidFill>
              </a:rPr>
              <a:t>Lesser fraction of riparian browsed</a:t>
            </a:r>
            <a:r>
              <a:rPr lang="is-IS" b="1" dirty="0">
                <a:solidFill>
                  <a:schemeClr val="bg1"/>
                </a:solidFill>
              </a:rPr>
              <a:t>…</a:t>
            </a:r>
            <a:endParaRPr lang="en-US" b="1" dirty="0">
              <a:solidFill>
                <a:schemeClr val="bg1"/>
              </a:solidFill>
            </a:endParaRPr>
          </a:p>
          <a:p>
            <a:endParaRPr lang="en-US" sz="1000" b="1" dirty="0">
              <a:solidFill>
                <a:schemeClr val="bg1"/>
              </a:solidFill>
            </a:endParaRPr>
          </a:p>
          <a:p>
            <a:endParaRPr lang="en-US" sz="1000" b="1" dirty="0">
              <a:solidFill>
                <a:schemeClr val="bg1"/>
              </a:solidFill>
            </a:endParaRPr>
          </a:p>
          <a:p>
            <a:endParaRPr lang="en-US" sz="1000" b="1" dirty="0">
              <a:solidFill>
                <a:schemeClr val="bg1"/>
              </a:solidFill>
            </a:endParaRPr>
          </a:p>
          <a:p>
            <a:r>
              <a:rPr lang="en-US" sz="3200" b="1" dirty="0">
                <a:solidFill>
                  <a:schemeClr val="bg1"/>
                </a:solidFill>
              </a:rPr>
              <a:t>}</a:t>
            </a:r>
            <a:r>
              <a:rPr lang="en-US" b="1" dirty="0">
                <a:solidFill>
                  <a:schemeClr val="bg1"/>
                </a:solidFill>
              </a:rPr>
              <a:t> </a:t>
            </a:r>
            <a:r>
              <a:rPr lang="is-IS" b="1" dirty="0">
                <a:solidFill>
                  <a:schemeClr val="bg1"/>
                </a:solidFill>
              </a:rPr>
              <a:t>…</a:t>
            </a:r>
            <a:r>
              <a:rPr lang="en-US" b="1" dirty="0">
                <a:solidFill>
                  <a:schemeClr val="bg1"/>
                </a:solidFill>
              </a:rPr>
              <a:t>hence taller trees</a:t>
            </a:r>
          </a:p>
          <a:p>
            <a:endParaRPr lang="en-US" b="1" dirty="0">
              <a:solidFill>
                <a:schemeClr val="bg1"/>
              </a:solidFill>
            </a:endParaRPr>
          </a:p>
        </p:txBody>
      </p:sp>
      <p:sp>
        <p:nvSpPr>
          <p:cNvPr id="10" name="Title 9"/>
          <p:cNvSpPr>
            <a:spLocks noGrp="1"/>
          </p:cNvSpPr>
          <p:nvPr>
            <p:ph type="title"/>
          </p:nvPr>
        </p:nvSpPr>
        <p:spPr/>
        <p:txBody>
          <a:bodyPr/>
          <a:lstStyle/>
          <a:p>
            <a:r>
              <a:rPr lang="en-US" dirty="0">
                <a:solidFill>
                  <a:srgbClr val="94C34E"/>
                </a:solidFill>
              </a:rPr>
              <a:t>Uplands</a:t>
            </a:r>
            <a:r>
              <a:rPr lang="en-US" dirty="0"/>
              <a:t> </a:t>
            </a:r>
            <a:r>
              <a:rPr lang="en-US" dirty="0">
                <a:solidFill>
                  <a:schemeClr val="tx1"/>
                </a:solidFill>
              </a:rPr>
              <a:t>vs. </a:t>
            </a:r>
            <a:r>
              <a:rPr lang="en-US" dirty="0">
                <a:solidFill>
                  <a:srgbClr val="1E7E6C"/>
                </a:solidFill>
              </a:rPr>
              <a:t>Riparian</a:t>
            </a:r>
          </a:p>
        </p:txBody>
      </p:sp>
      <p:sp>
        <p:nvSpPr>
          <p:cNvPr id="11" name="TextBox 8"/>
          <p:cNvSpPr txBox="1">
            <a:spLocks noChangeArrowheads="1"/>
          </p:cNvSpPr>
          <p:nvPr/>
        </p:nvSpPr>
        <p:spPr bwMode="auto">
          <a:xfrm>
            <a:off x="6151563" y="6488113"/>
            <a:ext cx="2763837" cy="369887"/>
          </a:xfrm>
          <a:prstGeom prst="rect">
            <a:avLst/>
          </a:prstGeom>
          <a:noFill/>
          <a:ln w="9525">
            <a:noFill/>
            <a:miter lim="800000"/>
            <a:headEnd/>
            <a:tailEnd/>
          </a:ln>
        </p:spPr>
        <p:txBody>
          <a:bodyPr wrap="none">
            <a:spAutoFit/>
          </a:bodyPr>
          <a:lstStyle/>
          <a:p>
            <a:r>
              <a:rPr lang="en-AU" dirty="0"/>
              <a:t>Ripple and </a:t>
            </a:r>
            <a:r>
              <a:rPr lang="en-AU" dirty="0" err="1"/>
              <a:t>Beschta</a:t>
            </a:r>
            <a:r>
              <a:rPr lang="en-AU" dirty="0"/>
              <a:t> 2007</a:t>
            </a:r>
          </a:p>
        </p:txBody>
      </p:sp>
    </p:spTree>
    <p:extLst>
      <p:ext uri="{BB962C8B-B14F-4D97-AF65-F5344CB8AC3E}">
        <p14:creationId xmlns:p14="http://schemas.microsoft.com/office/powerpoint/2010/main" val="529988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srcRect t="48911"/>
          <a:stretch/>
        </p:blipFill>
        <p:spPr bwMode="auto">
          <a:xfrm>
            <a:off x="155157" y="1389743"/>
            <a:ext cx="4671786" cy="4401457"/>
          </a:xfrm>
          <a:prstGeom prst="rect">
            <a:avLst/>
          </a:prstGeom>
          <a:noFill/>
          <a:ln w="9525">
            <a:noFill/>
            <a:miter lim="800000"/>
            <a:headEnd/>
            <a:tailEnd/>
          </a:ln>
        </p:spPr>
      </p:pic>
      <p:sp>
        <p:nvSpPr>
          <p:cNvPr id="9" name="TextBox 8"/>
          <p:cNvSpPr txBox="1"/>
          <p:nvPr/>
        </p:nvSpPr>
        <p:spPr>
          <a:xfrm>
            <a:off x="4879557" y="2151743"/>
            <a:ext cx="4397358" cy="2492990"/>
          </a:xfrm>
          <a:prstGeom prst="rect">
            <a:avLst/>
          </a:prstGeom>
          <a:noFill/>
        </p:spPr>
        <p:txBody>
          <a:bodyPr wrap="none" rtlCol="0">
            <a:spAutoFit/>
          </a:bodyPr>
          <a:lstStyle/>
          <a:p>
            <a:r>
              <a:rPr lang="en-US" sz="2000" b="1" dirty="0"/>
              <a:t>less browsing with logs present</a:t>
            </a:r>
            <a:r>
              <a:rPr lang="is-IS" sz="2000" b="1" dirty="0"/>
              <a:t>… </a:t>
            </a:r>
          </a:p>
          <a:p>
            <a:r>
              <a:rPr lang="is-IS" sz="2000" b="1" dirty="0"/>
              <a:t>hidey-holes for wolves</a:t>
            </a:r>
            <a:r>
              <a:rPr lang="en-US" sz="2000" b="1" dirty="0"/>
              <a:t> </a:t>
            </a:r>
          </a:p>
          <a:p>
            <a:endParaRPr lang="en-US" sz="1000" b="1" dirty="0"/>
          </a:p>
          <a:p>
            <a:endParaRPr lang="en-US" sz="6000" b="1" dirty="0"/>
          </a:p>
          <a:p>
            <a:r>
              <a:rPr lang="is-IS" b="1" dirty="0"/>
              <a:t>…</a:t>
            </a:r>
            <a:r>
              <a:rPr lang="en-US" b="1" dirty="0"/>
              <a:t>resulting in taller trees along rivers</a:t>
            </a:r>
          </a:p>
          <a:p>
            <a:endParaRPr lang="en-US" sz="1400" b="1" dirty="0"/>
          </a:p>
          <a:p>
            <a:r>
              <a:rPr lang="en-US" sz="1400" b="1" dirty="0"/>
              <a:t> (harder to spot wolves, fewer escape routes)</a:t>
            </a:r>
          </a:p>
        </p:txBody>
      </p:sp>
      <p:sp>
        <p:nvSpPr>
          <p:cNvPr id="2" name="Title 1"/>
          <p:cNvSpPr>
            <a:spLocks noGrp="1"/>
          </p:cNvSpPr>
          <p:nvPr>
            <p:ph type="title"/>
          </p:nvPr>
        </p:nvSpPr>
        <p:spPr/>
        <p:txBody>
          <a:bodyPr/>
          <a:lstStyle/>
          <a:p>
            <a:r>
              <a:rPr lang="en-US" dirty="0">
                <a:ln w="0"/>
                <a:solidFill>
                  <a:schemeClr val="accent1"/>
                </a:solidFill>
                <a:effectLst>
                  <a:outerShdw blurRad="38100" dist="25400" dir="5400000" algn="ctr" rotWithShape="0">
                    <a:srgbClr val="6E747A">
                      <a:alpha val="43000"/>
                    </a:srgbClr>
                  </a:outerShdw>
                </a:effectLst>
              </a:rPr>
              <a:t>Fallen log effects</a:t>
            </a:r>
          </a:p>
        </p:txBody>
      </p:sp>
      <p:sp>
        <p:nvSpPr>
          <p:cNvPr id="6" name="TextBox 8"/>
          <p:cNvSpPr txBox="1">
            <a:spLocks noChangeArrowheads="1"/>
          </p:cNvSpPr>
          <p:nvPr/>
        </p:nvSpPr>
        <p:spPr bwMode="auto">
          <a:xfrm>
            <a:off x="6227763" y="6411913"/>
            <a:ext cx="2763837" cy="369887"/>
          </a:xfrm>
          <a:prstGeom prst="rect">
            <a:avLst/>
          </a:prstGeom>
          <a:noFill/>
          <a:ln w="9525">
            <a:noFill/>
            <a:miter lim="800000"/>
            <a:headEnd/>
            <a:tailEnd/>
          </a:ln>
        </p:spPr>
        <p:txBody>
          <a:bodyPr wrap="none">
            <a:spAutoFit/>
          </a:bodyPr>
          <a:lstStyle/>
          <a:p>
            <a:r>
              <a:rPr lang="en-AU" dirty="0"/>
              <a:t>Ripple and </a:t>
            </a:r>
            <a:r>
              <a:rPr lang="en-AU" dirty="0" err="1"/>
              <a:t>Beschta</a:t>
            </a:r>
            <a:r>
              <a:rPr lang="en-AU" dirty="0"/>
              <a:t> 2007</a:t>
            </a:r>
          </a:p>
        </p:txBody>
      </p:sp>
      <p:cxnSp>
        <p:nvCxnSpPr>
          <p:cNvPr id="4" name="Straight Arrow Connector 3">
            <a:extLst>
              <a:ext uri="{FF2B5EF4-FFF2-40B4-BE49-F238E27FC236}">
                <a16:creationId xmlns:a16="http://schemas.microsoft.com/office/drawing/2014/main" id="{A2964256-3BB3-4D45-B8EB-35D4B3346460}"/>
              </a:ext>
            </a:extLst>
          </p:cNvPr>
          <p:cNvCxnSpPr/>
          <p:nvPr/>
        </p:nvCxnSpPr>
        <p:spPr>
          <a:xfrm>
            <a:off x="4648200" y="1961243"/>
            <a:ext cx="0" cy="3810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B2AB9A64-79BF-6649-9409-5B257EBCA6CF}"/>
              </a:ext>
            </a:extLst>
          </p:cNvPr>
          <p:cNvCxnSpPr>
            <a:cxnSpLocks/>
          </p:cNvCxnSpPr>
          <p:nvPr/>
        </p:nvCxnSpPr>
        <p:spPr>
          <a:xfrm>
            <a:off x="4648200" y="2514600"/>
            <a:ext cx="0" cy="6096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FFA4312C-1489-9F42-B011-6B63E0144ABF}"/>
              </a:ext>
            </a:extLst>
          </p:cNvPr>
          <p:cNvCxnSpPr>
            <a:cxnSpLocks/>
          </p:cNvCxnSpPr>
          <p:nvPr/>
        </p:nvCxnSpPr>
        <p:spPr>
          <a:xfrm flipV="1">
            <a:off x="4616605" y="3657600"/>
            <a:ext cx="0" cy="38680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CC4EBA37-457C-4846-9626-E633DC6CE5B0}"/>
              </a:ext>
            </a:extLst>
          </p:cNvPr>
          <p:cNvCxnSpPr>
            <a:cxnSpLocks/>
          </p:cNvCxnSpPr>
          <p:nvPr/>
        </p:nvCxnSpPr>
        <p:spPr>
          <a:xfrm flipV="1">
            <a:off x="4609171" y="4267200"/>
            <a:ext cx="0" cy="44304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2805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76364"/>
            <a:ext cx="7886700" cy="1325563"/>
          </a:xfrm>
        </p:spPr>
        <p:txBody>
          <a:bodyPr/>
          <a:lstStyle/>
          <a:p>
            <a:r>
              <a:rPr lang="en-US" dirty="0"/>
              <a:t>Not just elk, white-tailed deer too!</a:t>
            </a:r>
          </a:p>
        </p:txBody>
      </p:sp>
      <p:pic>
        <p:nvPicPr>
          <p:cNvPr id="4" name="Picture 3"/>
          <p:cNvPicPr>
            <a:picLocks noChangeAspect="1"/>
          </p:cNvPicPr>
          <p:nvPr/>
        </p:nvPicPr>
        <p:blipFill>
          <a:blip r:embed="rId2"/>
          <a:stretch>
            <a:fillRect/>
          </a:stretch>
        </p:blipFill>
        <p:spPr>
          <a:xfrm>
            <a:off x="244585" y="849868"/>
            <a:ext cx="4443822" cy="5334000"/>
          </a:xfrm>
          <a:prstGeom prst="rect">
            <a:avLst/>
          </a:prstGeom>
        </p:spPr>
      </p:pic>
      <p:pic>
        <p:nvPicPr>
          <p:cNvPr id="5" name="Picture 4"/>
          <p:cNvPicPr>
            <a:picLocks noChangeAspect="1"/>
          </p:cNvPicPr>
          <p:nvPr/>
        </p:nvPicPr>
        <p:blipFill>
          <a:blip r:embed="rId3"/>
          <a:stretch>
            <a:fillRect/>
          </a:stretch>
        </p:blipFill>
        <p:spPr>
          <a:xfrm>
            <a:off x="4953000" y="1066800"/>
            <a:ext cx="3671722" cy="4953000"/>
          </a:xfrm>
          <a:prstGeom prst="rect">
            <a:avLst/>
          </a:prstGeom>
        </p:spPr>
      </p:pic>
      <p:sp>
        <p:nvSpPr>
          <p:cNvPr id="6" name="TextBox 8"/>
          <p:cNvSpPr txBox="1">
            <a:spLocks noChangeArrowheads="1"/>
          </p:cNvSpPr>
          <p:nvPr/>
        </p:nvSpPr>
        <p:spPr bwMode="auto">
          <a:xfrm>
            <a:off x="4818403" y="6183868"/>
            <a:ext cx="3944597" cy="369332"/>
          </a:xfrm>
          <a:prstGeom prst="rect">
            <a:avLst/>
          </a:prstGeom>
          <a:noFill/>
          <a:ln w="9525">
            <a:noFill/>
            <a:miter lim="800000"/>
            <a:headEnd/>
            <a:tailEnd/>
          </a:ln>
        </p:spPr>
        <p:txBody>
          <a:bodyPr wrap="none">
            <a:spAutoFit/>
          </a:bodyPr>
          <a:lstStyle/>
          <a:p>
            <a:r>
              <a:rPr lang="en-AU" dirty="0"/>
              <a:t>Ripple and </a:t>
            </a:r>
            <a:r>
              <a:rPr lang="en-AU" dirty="0" err="1"/>
              <a:t>Beschta</a:t>
            </a:r>
            <a:r>
              <a:rPr lang="en-AU" dirty="0"/>
              <a:t> 2005 Bioscience</a:t>
            </a:r>
          </a:p>
        </p:txBody>
      </p:sp>
      <p:pic>
        <p:nvPicPr>
          <p:cNvPr id="1026" name="Picture 2" descr="Image result for white tailed deer silhouette">
            <a:extLst>
              <a:ext uri="{FF2B5EF4-FFF2-40B4-BE49-F238E27FC236}">
                <a16:creationId xmlns:a16="http://schemas.microsoft.com/office/drawing/2014/main" id="{3D839B87-7E1F-8741-A736-0B085962BD3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791200" y="1307068"/>
            <a:ext cx="1256606" cy="11430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wolf silhouette">
            <a:extLst>
              <a:ext uri="{FF2B5EF4-FFF2-40B4-BE49-F238E27FC236}">
                <a16:creationId xmlns:a16="http://schemas.microsoft.com/office/drawing/2014/main" id="{AE611E92-1ABC-874B-811B-9FEC05E57E8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733975" y="1231599"/>
            <a:ext cx="1411224" cy="141122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mage result for white tailed deer silhouette">
            <a:extLst>
              <a:ext uri="{FF2B5EF4-FFF2-40B4-BE49-F238E27FC236}">
                <a16:creationId xmlns:a16="http://schemas.microsoft.com/office/drawing/2014/main" id="{F62CBA9F-6ACF-E74C-BE63-225BC5C3EEEA}"/>
              </a:ext>
            </a:extLst>
          </p:cNvPr>
          <p:cNvPicPr>
            <a:picLocks noChangeAspect="1" noChangeArrowheads="1"/>
          </p:cNvPicPr>
          <p:nvPr/>
        </p:nvPicPr>
        <p:blipFill>
          <a:blip r:embed="rId4">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52600" y="2993660"/>
            <a:ext cx="1256606" cy="1143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18326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a:xfrm>
            <a:off x="533400" y="8467"/>
            <a:ext cx="7886700" cy="1325563"/>
          </a:xfrm>
        </p:spPr>
        <p:txBody>
          <a:bodyPr/>
          <a:lstStyle/>
          <a:p>
            <a:r>
              <a:rPr lang="en-AU" dirty="0">
                <a:ea typeface="ＭＳ Ｐゴシック" charset="-128"/>
              </a:rPr>
              <a:t>Case Study: Wolves in Yellowstone</a:t>
            </a:r>
            <a:endParaRPr lang="en-US" dirty="0">
              <a:ea typeface="ＭＳ Ｐゴシック" charset="-128"/>
            </a:endParaRPr>
          </a:p>
        </p:txBody>
      </p:sp>
      <p:sp>
        <p:nvSpPr>
          <p:cNvPr id="99331" name="Content Placeholder 4"/>
          <p:cNvSpPr>
            <a:spLocks noGrp="1"/>
          </p:cNvSpPr>
          <p:nvPr>
            <p:ph sz="half" idx="1"/>
          </p:nvPr>
        </p:nvSpPr>
        <p:spPr>
          <a:xfrm>
            <a:off x="533400" y="1524000"/>
            <a:ext cx="4495800" cy="4876800"/>
          </a:xfrm>
        </p:spPr>
        <p:txBody>
          <a:bodyPr>
            <a:normAutofit/>
          </a:bodyPr>
          <a:lstStyle/>
          <a:p>
            <a:pPr marL="0" indent="1588">
              <a:buNone/>
            </a:pPr>
            <a:r>
              <a:rPr lang="en-US" sz="1800" dirty="0">
                <a:ea typeface="ＭＳ Ｐゴシック" charset="-128"/>
                <a:cs typeface="ＭＳ Ｐゴシック" charset="-128"/>
              </a:rPr>
              <a:t>Aspen hindcast age structure from 1840 to 2000, most trees old, few new saplings. </a:t>
            </a:r>
          </a:p>
          <a:p>
            <a:pPr marL="0" indent="1588">
              <a:buNone/>
            </a:pPr>
            <a:endParaRPr lang="en-US" sz="1800" dirty="0">
              <a:ea typeface="ＭＳ Ｐゴシック" charset="-128"/>
            </a:endParaRPr>
          </a:p>
          <a:p>
            <a:pPr marL="0" indent="1588">
              <a:buNone/>
            </a:pPr>
            <a:endParaRPr lang="en-US" sz="1800" dirty="0">
              <a:ea typeface="ＭＳ Ｐゴシック" charset="-128"/>
            </a:endParaRPr>
          </a:p>
          <a:p>
            <a:pPr marL="0" indent="1588">
              <a:buNone/>
            </a:pPr>
            <a:r>
              <a:rPr lang="en-US" sz="1800" dirty="0">
                <a:ea typeface="ＭＳ Ｐゴシック" charset="-128"/>
              </a:rPr>
              <a:t>An aspen stand showing heavy bark damage from elk along the lower several meters of each tree and a long-term lack of recruitment (tall saplings and small diameter trees are missing)</a:t>
            </a:r>
          </a:p>
          <a:p>
            <a:pPr marL="0" indent="1588">
              <a:buFont typeface="Arial" charset="0"/>
              <a:buNone/>
            </a:pPr>
            <a:endParaRPr lang="en-US" sz="1800" dirty="0">
              <a:ea typeface="ＭＳ Ｐゴシック" charset="-128"/>
            </a:endParaRPr>
          </a:p>
          <a:p>
            <a:pPr marL="0" indent="1588">
              <a:buFont typeface="Arial" charset="0"/>
              <a:buNone/>
            </a:pPr>
            <a:endParaRPr lang="en-US" sz="1800" dirty="0">
              <a:ea typeface="ＭＳ Ｐゴシック" charset="-128"/>
            </a:endParaRPr>
          </a:p>
          <a:p>
            <a:pPr marL="0" indent="1588">
              <a:buFont typeface="Arial" charset="0"/>
              <a:buNone/>
            </a:pPr>
            <a:r>
              <a:rPr lang="en-US" sz="1800" dirty="0">
                <a:ea typeface="ＭＳ Ｐゴシック" charset="-128"/>
              </a:rPr>
              <a:t>Ongoing aspen recruitment within a fenced elk </a:t>
            </a:r>
            <a:r>
              <a:rPr lang="en-US" sz="1800" dirty="0" err="1">
                <a:ea typeface="ＭＳ Ｐゴシック" charset="-128"/>
              </a:rPr>
              <a:t>exclosure</a:t>
            </a:r>
            <a:r>
              <a:rPr lang="en-US" sz="1800" dirty="0">
                <a:ea typeface="ＭＳ Ｐゴシック" charset="-128"/>
              </a:rPr>
              <a:t> and an absence of recruitment outside the fence.</a:t>
            </a:r>
          </a:p>
          <a:p>
            <a:pPr marL="0" indent="1588">
              <a:buFont typeface="Arial" charset="0"/>
              <a:buNone/>
            </a:pPr>
            <a:endParaRPr lang="en-US" sz="1800" dirty="0">
              <a:ea typeface="ＭＳ Ｐゴシック" charset="-128"/>
            </a:endParaRPr>
          </a:p>
          <a:p>
            <a:pPr marL="0" indent="1588">
              <a:buFont typeface="Arial" charset="0"/>
              <a:buNone/>
            </a:pPr>
            <a:r>
              <a:rPr lang="en-US" sz="1800" dirty="0" err="1">
                <a:ea typeface="ＭＳ Ｐゴシック" charset="-128"/>
              </a:rPr>
              <a:t>Beschta</a:t>
            </a:r>
            <a:r>
              <a:rPr lang="en-US" sz="1800" dirty="0">
                <a:ea typeface="ＭＳ Ｐゴシック" charset="-128"/>
              </a:rPr>
              <a:t> &amp; Ripple 2009 Biol. Con. </a:t>
            </a:r>
          </a:p>
        </p:txBody>
      </p:sp>
      <p:pic>
        <p:nvPicPr>
          <p:cNvPr id="99332" name="Picture 2"/>
          <p:cNvPicPr>
            <a:picLocks noGrp="1" noChangeAspect="1" noChangeArrowheads="1"/>
          </p:cNvPicPr>
          <p:nvPr>
            <p:ph sz="half" idx="2"/>
          </p:nvPr>
        </p:nvPicPr>
        <p:blipFill>
          <a:blip r:embed="rId3" cstate="print"/>
          <a:srcRect/>
          <a:stretch>
            <a:fillRect/>
          </a:stretch>
        </p:blipFill>
        <p:spPr>
          <a:xfrm>
            <a:off x="5486400" y="914400"/>
            <a:ext cx="2514600" cy="5751513"/>
          </a:xfr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p:cNvSpPr>
          <p:nvPr>
            <p:ph type="title"/>
          </p:nvPr>
        </p:nvSpPr>
        <p:spPr>
          <a:xfrm>
            <a:off x="228600" y="0"/>
            <a:ext cx="8686800" cy="1325563"/>
          </a:xfrm>
        </p:spPr>
        <p:txBody>
          <a:bodyPr/>
          <a:lstStyle/>
          <a:p>
            <a:r>
              <a:rPr lang="en-US" dirty="0">
                <a:ea typeface="ＭＳ Ｐゴシック" charset="-128"/>
              </a:rPr>
              <a:t>Predator-deer-tree cascade in temperate forests</a:t>
            </a:r>
          </a:p>
        </p:txBody>
      </p:sp>
      <p:pic>
        <p:nvPicPr>
          <p:cNvPr id="100355" name="Picture 2"/>
          <p:cNvPicPr>
            <a:picLocks noChangeAspect="1" noChangeArrowheads="1"/>
          </p:cNvPicPr>
          <p:nvPr/>
        </p:nvPicPr>
        <p:blipFill>
          <a:blip r:embed="rId2" cstate="print"/>
          <a:srcRect/>
          <a:stretch>
            <a:fillRect/>
          </a:stretch>
        </p:blipFill>
        <p:spPr bwMode="auto">
          <a:xfrm>
            <a:off x="1382713" y="1143000"/>
            <a:ext cx="6313487" cy="4879975"/>
          </a:xfrm>
          <a:prstGeom prst="rect">
            <a:avLst/>
          </a:prstGeom>
          <a:noFill/>
          <a:ln w="9525">
            <a:noFill/>
            <a:miter lim="800000"/>
            <a:headEnd/>
            <a:tailEnd/>
          </a:ln>
        </p:spPr>
      </p:pic>
      <p:sp>
        <p:nvSpPr>
          <p:cNvPr id="100356" name="TextBox 3"/>
          <p:cNvSpPr txBox="1">
            <a:spLocks noChangeArrowheads="1"/>
          </p:cNvSpPr>
          <p:nvPr/>
        </p:nvSpPr>
        <p:spPr bwMode="auto">
          <a:xfrm>
            <a:off x="152400" y="6211888"/>
            <a:ext cx="2533650" cy="646112"/>
          </a:xfrm>
          <a:prstGeom prst="rect">
            <a:avLst/>
          </a:prstGeom>
          <a:noFill/>
          <a:ln w="9525">
            <a:noFill/>
            <a:miter lim="800000"/>
            <a:headEnd/>
            <a:tailEnd/>
          </a:ln>
        </p:spPr>
        <p:txBody>
          <a:bodyPr wrap="none">
            <a:spAutoFit/>
          </a:bodyPr>
          <a:lstStyle/>
          <a:p>
            <a:r>
              <a:rPr lang="en-US"/>
              <a:t>Beschta &amp; Ripple 2009</a:t>
            </a:r>
          </a:p>
          <a:p>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p:cNvPicPr>
            <a:picLocks noChangeAspect="1" noChangeArrowheads="1"/>
          </p:cNvPicPr>
          <p:nvPr/>
        </p:nvPicPr>
        <p:blipFill>
          <a:blip r:embed="rId2" cstate="print"/>
          <a:srcRect/>
          <a:stretch>
            <a:fillRect/>
          </a:stretch>
        </p:blipFill>
        <p:spPr bwMode="auto">
          <a:xfrm>
            <a:off x="2362200" y="457200"/>
            <a:ext cx="6386513" cy="5943600"/>
          </a:xfrm>
          <a:prstGeom prst="rect">
            <a:avLst/>
          </a:prstGeom>
          <a:noFill/>
          <a:ln w="9525">
            <a:noFill/>
            <a:miter lim="800000"/>
            <a:headEnd/>
            <a:tailEnd/>
          </a:ln>
        </p:spPr>
      </p:pic>
      <p:pic>
        <p:nvPicPr>
          <p:cNvPr id="101379" name="Picture 3"/>
          <p:cNvPicPr>
            <a:picLocks noChangeAspect="1" noChangeArrowheads="1"/>
          </p:cNvPicPr>
          <p:nvPr/>
        </p:nvPicPr>
        <p:blipFill>
          <a:blip r:embed="rId3" cstate="print"/>
          <a:srcRect/>
          <a:stretch>
            <a:fillRect/>
          </a:stretch>
        </p:blipFill>
        <p:spPr bwMode="auto">
          <a:xfrm>
            <a:off x="0" y="685800"/>
            <a:ext cx="1771650" cy="1328738"/>
          </a:xfrm>
          <a:prstGeom prst="rect">
            <a:avLst/>
          </a:prstGeom>
          <a:noFill/>
          <a:ln w="9525">
            <a:noFill/>
            <a:miter lim="800000"/>
            <a:headEnd/>
            <a:tailEnd/>
          </a:ln>
        </p:spPr>
      </p:pic>
      <p:pic>
        <p:nvPicPr>
          <p:cNvPr id="101380" name="Picture 4"/>
          <p:cNvPicPr>
            <a:picLocks noChangeAspect="1" noChangeArrowheads="1"/>
          </p:cNvPicPr>
          <p:nvPr/>
        </p:nvPicPr>
        <p:blipFill>
          <a:blip r:embed="rId4" cstate="print"/>
          <a:srcRect/>
          <a:stretch>
            <a:fillRect/>
          </a:stretch>
        </p:blipFill>
        <p:spPr bwMode="auto">
          <a:xfrm>
            <a:off x="0" y="2819400"/>
            <a:ext cx="1876425" cy="2371725"/>
          </a:xfrm>
          <a:prstGeom prst="rect">
            <a:avLst/>
          </a:prstGeom>
          <a:noFill/>
          <a:ln w="9525">
            <a:noFill/>
            <a:miter lim="800000"/>
            <a:headEnd/>
            <a:tailEnd/>
          </a:ln>
        </p:spPr>
      </p:pic>
      <p:pic>
        <p:nvPicPr>
          <p:cNvPr id="101381" name="Picture 5"/>
          <p:cNvPicPr>
            <a:picLocks noChangeAspect="1" noChangeArrowheads="1"/>
          </p:cNvPicPr>
          <p:nvPr/>
        </p:nvPicPr>
        <p:blipFill>
          <a:blip r:embed="rId5" cstate="print"/>
          <a:srcRect/>
          <a:stretch>
            <a:fillRect/>
          </a:stretch>
        </p:blipFill>
        <p:spPr bwMode="auto">
          <a:xfrm>
            <a:off x="4572000" y="685800"/>
            <a:ext cx="895350" cy="1162050"/>
          </a:xfrm>
          <a:prstGeom prst="rect">
            <a:avLst/>
          </a:prstGeom>
          <a:noFill/>
          <a:ln w="9525">
            <a:noFill/>
            <a:miter lim="800000"/>
            <a:headEnd/>
            <a:tailEnd/>
          </a:ln>
        </p:spPr>
      </p:pic>
      <p:pic>
        <p:nvPicPr>
          <p:cNvPr id="101382" name="Picture 6"/>
          <p:cNvPicPr>
            <a:picLocks noChangeAspect="1" noChangeArrowheads="1"/>
          </p:cNvPicPr>
          <p:nvPr/>
        </p:nvPicPr>
        <p:blipFill>
          <a:blip r:embed="rId6" cstate="print"/>
          <a:srcRect/>
          <a:stretch>
            <a:fillRect/>
          </a:stretch>
        </p:blipFill>
        <p:spPr bwMode="auto">
          <a:xfrm>
            <a:off x="7620000" y="685800"/>
            <a:ext cx="1062038" cy="812800"/>
          </a:xfrm>
          <a:prstGeom prst="rect">
            <a:avLst/>
          </a:prstGeom>
          <a:noFill/>
          <a:ln w="9525">
            <a:noFill/>
            <a:miter lim="800000"/>
            <a:headEnd/>
            <a:tailEnd/>
          </a:ln>
        </p:spPr>
      </p:pic>
      <p:pic>
        <p:nvPicPr>
          <p:cNvPr id="101383" name="Picture 5"/>
          <p:cNvPicPr>
            <a:picLocks noChangeAspect="1" noChangeArrowheads="1"/>
          </p:cNvPicPr>
          <p:nvPr/>
        </p:nvPicPr>
        <p:blipFill>
          <a:blip r:embed="rId7" cstate="print"/>
          <a:srcRect/>
          <a:stretch>
            <a:fillRect/>
          </a:stretch>
        </p:blipFill>
        <p:spPr bwMode="auto">
          <a:xfrm>
            <a:off x="7735888" y="2438400"/>
            <a:ext cx="646112" cy="838200"/>
          </a:xfrm>
          <a:prstGeom prst="rect">
            <a:avLst/>
          </a:prstGeom>
          <a:noFill/>
          <a:ln w="9525">
            <a:noFill/>
            <a:miter lim="800000"/>
            <a:headEnd/>
            <a:tailEnd/>
          </a:ln>
        </p:spPr>
      </p:pic>
      <p:pic>
        <p:nvPicPr>
          <p:cNvPr id="101384" name="Picture 7"/>
          <p:cNvPicPr>
            <a:picLocks noChangeAspect="1" noChangeArrowheads="1"/>
          </p:cNvPicPr>
          <p:nvPr/>
        </p:nvPicPr>
        <p:blipFill>
          <a:blip r:embed="rId8" cstate="print"/>
          <a:srcRect/>
          <a:stretch>
            <a:fillRect/>
          </a:stretch>
        </p:blipFill>
        <p:spPr bwMode="auto">
          <a:xfrm>
            <a:off x="4276725" y="2438400"/>
            <a:ext cx="1209675" cy="1076325"/>
          </a:xfrm>
          <a:prstGeom prst="rect">
            <a:avLst/>
          </a:prstGeom>
          <a:noFill/>
          <a:ln w="9525">
            <a:noFill/>
            <a:miter lim="800000"/>
            <a:headEnd/>
            <a:tailEnd/>
          </a:ln>
        </p:spPr>
      </p:pic>
      <p:pic>
        <p:nvPicPr>
          <p:cNvPr id="101385" name="Picture 8"/>
          <p:cNvPicPr>
            <a:picLocks noChangeAspect="1" noChangeArrowheads="1"/>
          </p:cNvPicPr>
          <p:nvPr/>
        </p:nvPicPr>
        <p:blipFill>
          <a:blip r:embed="rId9" cstate="print"/>
          <a:srcRect/>
          <a:stretch>
            <a:fillRect/>
          </a:stretch>
        </p:blipFill>
        <p:spPr bwMode="auto">
          <a:xfrm>
            <a:off x="4687888" y="4316413"/>
            <a:ext cx="814387" cy="609600"/>
          </a:xfrm>
          <a:prstGeom prst="rect">
            <a:avLst/>
          </a:prstGeom>
          <a:noFill/>
          <a:ln w="9525">
            <a:noFill/>
            <a:miter lim="800000"/>
            <a:headEnd/>
            <a:tailEnd/>
          </a:ln>
        </p:spPr>
      </p:pic>
      <p:pic>
        <p:nvPicPr>
          <p:cNvPr id="101386" name="Picture 9"/>
          <p:cNvPicPr>
            <a:picLocks noChangeAspect="1" noChangeArrowheads="1"/>
          </p:cNvPicPr>
          <p:nvPr/>
        </p:nvPicPr>
        <p:blipFill>
          <a:blip r:embed="rId10" cstate="print"/>
          <a:srcRect/>
          <a:stretch>
            <a:fillRect/>
          </a:stretch>
        </p:blipFill>
        <p:spPr bwMode="auto">
          <a:xfrm>
            <a:off x="8058150" y="4294188"/>
            <a:ext cx="704850" cy="938212"/>
          </a:xfrm>
          <a:prstGeom prst="rect">
            <a:avLst/>
          </a:prstGeom>
          <a:noFill/>
          <a:ln w="9525">
            <a:noFill/>
            <a:miter lim="800000"/>
            <a:headEnd/>
            <a:tailEnd/>
          </a:ln>
        </p:spPr>
      </p:pic>
      <p:sp>
        <p:nvSpPr>
          <p:cNvPr id="101387" name="Rectangle 14"/>
          <p:cNvSpPr>
            <a:spLocks noChangeArrowheads="1"/>
          </p:cNvSpPr>
          <p:nvPr/>
        </p:nvSpPr>
        <p:spPr bwMode="auto">
          <a:xfrm>
            <a:off x="0" y="6488113"/>
            <a:ext cx="2533650" cy="369887"/>
          </a:xfrm>
          <a:prstGeom prst="rect">
            <a:avLst/>
          </a:prstGeom>
          <a:noFill/>
          <a:ln w="9525">
            <a:noFill/>
            <a:miter lim="800000"/>
            <a:headEnd/>
            <a:tailEnd/>
          </a:ln>
        </p:spPr>
        <p:txBody>
          <a:bodyPr wrap="none">
            <a:spAutoFit/>
          </a:bodyPr>
          <a:lstStyle/>
          <a:p>
            <a:pPr indent="1588"/>
            <a:r>
              <a:rPr lang="en-US"/>
              <a:t>Beschta &amp; Ripple 2009</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95400" y="899537"/>
            <a:ext cx="6477000" cy="5930900"/>
          </a:xfrm>
          <a:prstGeom prst="rect">
            <a:avLst/>
          </a:prstGeom>
        </p:spPr>
      </p:pic>
      <p:sp>
        <p:nvSpPr>
          <p:cNvPr id="3" name="Title 2"/>
          <p:cNvSpPr>
            <a:spLocks noGrp="1"/>
          </p:cNvSpPr>
          <p:nvPr>
            <p:ph type="title"/>
          </p:nvPr>
        </p:nvSpPr>
        <p:spPr>
          <a:xfrm>
            <a:off x="0" y="0"/>
            <a:ext cx="9220200" cy="1143000"/>
          </a:xfrm>
        </p:spPr>
        <p:txBody>
          <a:bodyPr/>
          <a:lstStyle/>
          <a:p>
            <a:r>
              <a:rPr lang="en-US" sz="2400" dirty="0"/>
              <a:t>“A severe decrease in recruitment of woody species following loss of predators”</a:t>
            </a:r>
          </a:p>
        </p:txBody>
      </p:sp>
      <p:sp>
        <p:nvSpPr>
          <p:cNvPr id="5" name="TextBox 4"/>
          <p:cNvSpPr txBox="1"/>
          <p:nvPr/>
        </p:nvSpPr>
        <p:spPr>
          <a:xfrm>
            <a:off x="5181600" y="4191000"/>
            <a:ext cx="2537098" cy="276999"/>
          </a:xfrm>
          <a:prstGeom prst="rect">
            <a:avLst/>
          </a:prstGeom>
          <a:noFill/>
        </p:spPr>
        <p:txBody>
          <a:bodyPr wrap="none" rtlCol="0">
            <a:spAutoFit/>
          </a:bodyPr>
          <a:lstStyle/>
          <a:p>
            <a:r>
              <a:rPr lang="en-US" sz="1200" dirty="0" err="1">
                <a:solidFill>
                  <a:schemeClr val="bg1"/>
                </a:solidFill>
              </a:rPr>
              <a:t>Beschta</a:t>
            </a:r>
            <a:r>
              <a:rPr lang="en-US" sz="1200" dirty="0">
                <a:solidFill>
                  <a:schemeClr val="bg1"/>
                </a:solidFill>
              </a:rPr>
              <a:t> &amp; Ripple 2009 Biol. Cons.</a:t>
            </a:r>
          </a:p>
        </p:txBody>
      </p:sp>
      <p:cxnSp>
        <p:nvCxnSpPr>
          <p:cNvPr id="6" name="Straight Connector 5">
            <a:extLst>
              <a:ext uri="{FF2B5EF4-FFF2-40B4-BE49-F238E27FC236}">
                <a16:creationId xmlns:a16="http://schemas.microsoft.com/office/drawing/2014/main" id="{BA05D0BF-B359-4E44-8726-47B296D363AA}"/>
              </a:ext>
            </a:extLst>
          </p:cNvPr>
          <p:cNvCxnSpPr/>
          <p:nvPr/>
        </p:nvCxnSpPr>
        <p:spPr>
          <a:xfrm>
            <a:off x="1828800" y="6172200"/>
            <a:ext cx="5638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7E361BE-8F8C-2045-8EFA-4CE25F6967E3}"/>
              </a:ext>
            </a:extLst>
          </p:cNvPr>
          <p:cNvCxnSpPr>
            <a:cxnSpLocks/>
          </p:cNvCxnSpPr>
          <p:nvPr/>
        </p:nvCxnSpPr>
        <p:spPr>
          <a:xfrm>
            <a:off x="1447800" y="6400800"/>
            <a:ext cx="4648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89440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p:cNvPicPr>
            <a:picLocks noChangeAspect="1" noChangeArrowheads="1"/>
          </p:cNvPicPr>
          <p:nvPr/>
        </p:nvPicPr>
        <p:blipFill>
          <a:blip r:embed="rId2" cstate="print"/>
          <a:srcRect/>
          <a:stretch>
            <a:fillRect/>
          </a:stretch>
        </p:blipFill>
        <p:spPr bwMode="auto">
          <a:xfrm>
            <a:off x="1600200" y="228600"/>
            <a:ext cx="5934075" cy="4840288"/>
          </a:xfrm>
          <a:prstGeom prst="rect">
            <a:avLst/>
          </a:prstGeom>
          <a:noFill/>
          <a:ln w="9525">
            <a:noFill/>
            <a:miter lim="800000"/>
            <a:headEnd/>
            <a:tailEnd/>
          </a:ln>
        </p:spPr>
      </p:pic>
      <p:sp>
        <p:nvSpPr>
          <p:cNvPr id="103427" name="TextBox 3"/>
          <p:cNvSpPr txBox="1">
            <a:spLocks noChangeArrowheads="1"/>
          </p:cNvSpPr>
          <p:nvPr/>
        </p:nvSpPr>
        <p:spPr bwMode="auto">
          <a:xfrm>
            <a:off x="304800" y="5105400"/>
            <a:ext cx="3810000" cy="1477963"/>
          </a:xfrm>
          <a:prstGeom prst="rect">
            <a:avLst/>
          </a:prstGeom>
          <a:noFill/>
          <a:ln w="9525">
            <a:noFill/>
            <a:miter lim="800000"/>
            <a:headEnd/>
            <a:tailEnd/>
          </a:ln>
        </p:spPr>
        <p:txBody>
          <a:bodyPr>
            <a:spAutoFit/>
          </a:bodyPr>
          <a:lstStyle/>
          <a:p>
            <a:r>
              <a:rPr lang="en-US" b="1"/>
              <a:t>Following a 70-year</a:t>
            </a:r>
          </a:p>
          <a:p>
            <a:r>
              <a:rPr lang="en-US" b="1"/>
              <a:t>period of wolf extirpation, heavy browsing of willows and conifers is evident in the 1996 photograph.</a:t>
            </a:r>
            <a:endParaRPr lang="en-US"/>
          </a:p>
        </p:txBody>
      </p:sp>
      <p:sp>
        <p:nvSpPr>
          <p:cNvPr id="103428" name="TextBox 4"/>
          <p:cNvSpPr txBox="1">
            <a:spLocks noChangeArrowheads="1"/>
          </p:cNvSpPr>
          <p:nvPr/>
        </p:nvSpPr>
        <p:spPr bwMode="auto">
          <a:xfrm>
            <a:off x="4724400" y="5334000"/>
            <a:ext cx="4114800" cy="923925"/>
          </a:xfrm>
          <a:prstGeom prst="rect">
            <a:avLst/>
          </a:prstGeom>
          <a:noFill/>
          <a:ln w="9525">
            <a:noFill/>
            <a:miter lim="800000"/>
            <a:headEnd/>
            <a:tailEnd/>
          </a:ln>
        </p:spPr>
        <p:txBody>
          <a:bodyPr>
            <a:spAutoFit/>
          </a:bodyPr>
          <a:lstStyle/>
          <a:p>
            <a:r>
              <a:rPr lang="en-US" b="1" i="1"/>
              <a:t>In 2002, after 7 years of wolf recovery, willows show evidence of release from browsing pressure</a:t>
            </a:r>
            <a:endParaRPr lang="en-US"/>
          </a:p>
        </p:txBody>
      </p:sp>
      <p:sp>
        <p:nvSpPr>
          <p:cNvPr id="5" name="Rectangle 4"/>
          <p:cNvSpPr/>
          <p:nvPr/>
        </p:nvSpPr>
        <p:spPr>
          <a:xfrm>
            <a:off x="4511040" y="0"/>
            <a:ext cx="4191000" cy="6858000"/>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p:cNvPicPr>
            <a:picLocks noChangeAspect="1" noChangeArrowheads="1"/>
          </p:cNvPicPr>
          <p:nvPr/>
        </p:nvPicPr>
        <p:blipFill>
          <a:blip r:embed="rId2" cstate="print"/>
          <a:srcRect/>
          <a:stretch>
            <a:fillRect/>
          </a:stretch>
        </p:blipFill>
        <p:spPr bwMode="auto">
          <a:xfrm>
            <a:off x="2897188" y="160338"/>
            <a:ext cx="4037012" cy="6545262"/>
          </a:xfrm>
          <a:prstGeom prst="rect">
            <a:avLst/>
          </a:prstGeom>
          <a:noFill/>
          <a:ln w="9525">
            <a:noFill/>
            <a:miter lim="800000"/>
            <a:headEnd/>
            <a:tailEnd/>
          </a:ln>
        </p:spPr>
      </p:pic>
      <p:sp>
        <p:nvSpPr>
          <p:cNvPr id="2" name="TextBox 1">
            <a:extLst>
              <a:ext uri="{FF2B5EF4-FFF2-40B4-BE49-F238E27FC236}">
                <a16:creationId xmlns:a16="http://schemas.microsoft.com/office/drawing/2014/main" id="{C28112F6-EDA1-ED40-AAA8-42723E9769FE}"/>
              </a:ext>
            </a:extLst>
          </p:cNvPr>
          <p:cNvSpPr txBox="1"/>
          <p:nvPr/>
        </p:nvSpPr>
        <p:spPr>
          <a:xfrm>
            <a:off x="3886200" y="5695890"/>
            <a:ext cx="482824" cy="400110"/>
          </a:xfrm>
          <a:prstGeom prst="rect">
            <a:avLst/>
          </a:prstGeom>
          <a:noFill/>
        </p:spPr>
        <p:txBody>
          <a:bodyPr wrap="none" rtlCol="0">
            <a:spAutoFit/>
          </a:bodyPr>
          <a:lstStyle/>
          <a:p>
            <a:r>
              <a:rPr lang="en-US" sz="1000" dirty="0">
                <a:solidFill>
                  <a:schemeClr val="bg1"/>
                </a:solidFill>
              </a:rPr>
              <a:t>Half</a:t>
            </a:r>
          </a:p>
          <a:p>
            <a:r>
              <a:rPr lang="en-US" sz="1000" dirty="0">
                <a:solidFill>
                  <a:schemeClr val="bg1"/>
                </a:solidFill>
              </a:rPr>
              <a:t>width</a:t>
            </a:r>
          </a:p>
        </p:txBody>
      </p:sp>
      <p:sp>
        <p:nvSpPr>
          <p:cNvPr id="3" name="TextBox 2">
            <a:extLst>
              <a:ext uri="{FF2B5EF4-FFF2-40B4-BE49-F238E27FC236}">
                <a16:creationId xmlns:a16="http://schemas.microsoft.com/office/drawing/2014/main" id="{E67897EC-BE1B-8D50-AE35-D791CB8C67D8}"/>
              </a:ext>
            </a:extLst>
          </p:cNvPr>
          <p:cNvSpPr txBox="1"/>
          <p:nvPr/>
        </p:nvSpPr>
        <p:spPr>
          <a:xfrm>
            <a:off x="4369024" y="5860913"/>
            <a:ext cx="659155" cy="369332"/>
          </a:xfrm>
          <a:prstGeom prst="rect">
            <a:avLst/>
          </a:prstGeom>
          <a:noFill/>
        </p:spPr>
        <p:txBody>
          <a:bodyPr wrap="none" rtlCol="0">
            <a:spAutoFit/>
          </a:bodyPr>
          <a:lstStyle/>
          <a:p>
            <a:r>
              <a:rPr lang="en-US" dirty="0"/>
              <a:t>wide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a:xfrm>
            <a:off x="685800" y="-78271"/>
            <a:ext cx="7886700" cy="1325563"/>
          </a:xfrm>
        </p:spPr>
        <p:txBody>
          <a:bodyPr/>
          <a:lstStyle/>
          <a:p>
            <a:r>
              <a:rPr lang="en-AU" dirty="0">
                <a:ea typeface="ＭＳ Ｐゴシック" charset="-128"/>
              </a:rPr>
              <a:t>Bottom-up vs. Top-Down processes</a:t>
            </a:r>
          </a:p>
        </p:txBody>
      </p:sp>
      <p:sp>
        <p:nvSpPr>
          <p:cNvPr id="80899" name="Content Placeholder 2"/>
          <p:cNvSpPr>
            <a:spLocks noGrp="1"/>
          </p:cNvSpPr>
          <p:nvPr>
            <p:ph sz="half" idx="1"/>
          </p:nvPr>
        </p:nvSpPr>
        <p:spPr>
          <a:xfrm>
            <a:off x="304800" y="1029494"/>
            <a:ext cx="4038600" cy="2971800"/>
          </a:xfrm>
        </p:spPr>
        <p:txBody>
          <a:bodyPr>
            <a:normAutofit lnSpcReduction="10000"/>
          </a:bodyPr>
          <a:lstStyle/>
          <a:p>
            <a:pPr marL="0" indent="0">
              <a:buNone/>
            </a:pPr>
            <a:r>
              <a:rPr lang="en-AU" b="1" dirty="0">
                <a:solidFill>
                  <a:schemeClr val="tx1">
                    <a:lumMod val="85000"/>
                  </a:schemeClr>
                </a:solidFill>
                <a:ea typeface="ＭＳ Ｐゴシック" charset="-128"/>
              </a:rPr>
              <a:t>Bottom up</a:t>
            </a:r>
            <a:r>
              <a:rPr lang="en-AU" dirty="0">
                <a:solidFill>
                  <a:schemeClr val="tx1">
                    <a:lumMod val="85000"/>
                  </a:schemeClr>
                </a:solidFill>
                <a:ea typeface="ＭＳ Ｐゴシック" charset="-128"/>
              </a:rPr>
              <a:t>: Nutrient supply and primary production determine ecosystem structure.</a:t>
            </a:r>
          </a:p>
          <a:p>
            <a:pPr marL="0" indent="0">
              <a:buNone/>
            </a:pPr>
            <a:r>
              <a:rPr lang="en-AU" b="1" dirty="0">
                <a:solidFill>
                  <a:schemeClr val="tx1">
                    <a:lumMod val="85000"/>
                  </a:schemeClr>
                </a:solidFill>
                <a:ea typeface="ＭＳ Ｐゴシック" charset="-128"/>
              </a:rPr>
              <a:t>Top down</a:t>
            </a:r>
            <a:r>
              <a:rPr lang="en-AU" dirty="0">
                <a:solidFill>
                  <a:schemeClr val="tx1">
                    <a:lumMod val="85000"/>
                  </a:schemeClr>
                </a:solidFill>
                <a:ea typeface="ＭＳ Ｐゴシック" charset="-128"/>
              </a:rPr>
              <a:t>: Higher trophic levels </a:t>
            </a:r>
            <a:r>
              <a:rPr lang="en-AU" u="sng" dirty="0">
                <a:solidFill>
                  <a:schemeClr val="tx1">
                    <a:lumMod val="85000"/>
                  </a:schemeClr>
                </a:solidFill>
                <a:ea typeface="ＭＳ Ｐゴシック" charset="-128"/>
              </a:rPr>
              <a:t>control </a:t>
            </a:r>
            <a:r>
              <a:rPr lang="en-AU" dirty="0">
                <a:solidFill>
                  <a:schemeClr val="tx1">
                    <a:lumMod val="85000"/>
                  </a:schemeClr>
                </a:solidFill>
                <a:ea typeface="ＭＳ Ｐゴシック" charset="-128"/>
              </a:rPr>
              <a:t>the abundance of those trophic levels below them, and /or overall ecosystem structure.</a:t>
            </a:r>
          </a:p>
          <a:p>
            <a:pPr marL="0" indent="0">
              <a:buNone/>
            </a:pPr>
            <a:r>
              <a:rPr lang="en-AU" dirty="0">
                <a:solidFill>
                  <a:schemeClr val="tx1">
                    <a:lumMod val="85000"/>
                  </a:schemeClr>
                </a:solidFill>
                <a:ea typeface="ＭＳ Ｐゴシック" charset="-128"/>
              </a:rPr>
              <a:t>Trophic cascades are top-down processes.</a:t>
            </a:r>
          </a:p>
          <a:p>
            <a:pPr marL="0" indent="0">
              <a:buNone/>
            </a:pPr>
            <a:endParaRPr lang="en-AU" dirty="0">
              <a:solidFill>
                <a:schemeClr val="tx1">
                  <a:lumMod val="85000"/>
                </a:schemeClr>
              </a:solidFill>
              <a:ea typeface="ＭＳ Ｐゴシック" charset="-128"/>
            </a:endParaRPr>
          </a:p>
        </p:txBody>
      </p:sp>
      <p:sp>
        <p:nvSpPr>
          <p:cNvPr id="3" name="Content Placeholder 2">
            <a:extLst>
              <a:ext uri="{FF2B5EF4-FFF2-40B4-BE49-F238E27FC236}">
                <a16:creationId xmlns:a16="http://schemas.microsoft.com/office/drawing/2014/main" id="{4EBEC479-A583-8A4C-99DF-5A27843C4F35}"/>
              </a:ext>
            </a:extLst>
          </p:cNvPr>
          <p:cNvSpPr>
            <a:spLocks noGrp="1"/>
          </p:cNvSpPr>
          <p:nvPr>
            <p:ph sz="half" idx="2"/>
          </p:nvPr>
        </p:nvSpPr>
        <p:spPr>
          <a:xfrm>
            <a:off x="4572000" y="3048000"/>
            <a:ext cx="3886200" cy="612775"/>
          </a:xfrm>
        </p:spPr>
        <p:txBody>
          <a:bodyPr>
            <a:normAutofit lnSpcReduction="10000"/>
          </a:bodyPr>
          <a:lstStyle/>
          <a:p>
            <a:pPr marL="0" indent="0">
              <a:buNone/>
            </a:pPr>
            <a:r>
              <a:rPr lang="en-US" dirty="0">
                <a:solidFill>
                  <a:schemeClr val="tx1">
                    <a:lumMod val="85000"/>
                  </a:schemeClr>
                </a:solidFill>
              </a:rPr>
              <a:t>Adding nutrients enables more complex food webs</a:t>
            </a:r>
          </a:p>
          <a:p>
            <a:endParaRPr lang="en-US" dirty="0">
              <a:solidFill>
                <a:schemeClr val="tx1">
                  <a:lumMod val="85000"/>
                </a:schemeClr>
              </a:solidFill>
            </a:endParaRPr>
          </a:p>
        </p:txBody>
      </p:sp>
      <p:pic>
        <p:nvPicPr>
          <p:cNvPr id="5" name="Picture 4">
            <a:extLst>
              <a:ext uri="{FF2B5EF4-FFF2-40B4-BE49-F238E27FC236}">
                <a16:creationId xmlns:a16="http://schemas.microsoft.com/office/drawing/2014/main" id="{B4E0982B-6679-D944-BD1A-F27B311D7984}"/>
              </a:ext>
            </a:extLst>
          </p:cNvPr>
          <p:cNvPicPr>
            <a:picLocks noChangeAspect="1"/>
          </p:cNvPicPr>
          <p:nvPr/>
        </p:nvPicPr>
        <p:blipFill>
          <a:blip r:embed="rId3"/>
          <a:stretch>
            <a:fillRect/>
          </a:stretch>
        </p:blipFill>
        <p:spPr>
          <a:xfrm>
            <a:off x="1524000" y="3733800"/>
            <a:ext cx="7450428" cy="2971800"/>
          </a:xfrm>
          <a:prstGeom prst="rect">
            <a:avLst/>
          </a:prstGeom>
        </p:spPr>
      </p:pic>
    </p:spTree>
    <p:extLst>
      <p:ext uri="{BB962C8B-B14F-4D97-AF65-F5344CB8AC3E}">
        <p14:creationId xmlns:p14="http://schemas.microsoft.com/office/powerpoint/2010/main" val="18383624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p:cNvPicPr>
            <a:picLocks noChangeAspect="1" noChangeArrowheads="1"/>
          </p:cNvPicPr>
          <p:nvPr/>
        </p:nvPicPr>
        <p:blipFill>
          <a:blip r:embed="rId2" cstate="print"/>
          <a:srcRect/>
          <a:stretch>
            <a:fillRect/>
          </a:stretch>
        </p:blipFill>
        <p:spPr bwMode="auto">
          <a:xfrm>
            <a:off x="533400" y="1219200"/>
            <a:ext cx="8162925" cy="4857750"/>
          </a:xfrm>
          <a:prstGeom prst="rect">
            <a:avLst/>
          </a:prstGeom>
          <a:noFill/>
          <a:ln w="9525">
            <a:noFill/>
            <a:miter lim="800000"/>
            <a:headEnd/>
            <a:tailEnd/>
          </a:ln>
        </p:spPr>
      </p:pic>
      <p:sp>
        <p:nvSpPr>
          <p:cNvPr id="102403" name="Title 2"/>
          <p:cNvSpPr>
            <a:spLocks noGrp="1"/>
          </p:cNvSpPr>
          <p:nvPr>
            <p:ph type="title"/>
          </p:nvPr>
        </p:nvSpPr>
        <p:spPr>
          <a:xfrm>
            <a:off x="628650" y="118268"/>
            <a:ext cx="7886700" cy="1325563"/>
          </a:xfrm>
        </p:spPr>
        <p:txBody>
          <a:bodyPr/>
          <a:lstStyle/>
          <a:p>
            <a:pPr algn="ctr"/>
            <a:r>
              <a:rPr lang="en-US" sz="2400" b="1" dirty="0">
                <a:ea typeface="ＭＳ Ｐゴシック" charset="-128"/>
              </a:rPr>
              <a:t>Trophic interactions due to predation risk and selected ecosystem responses in N Yellowstone</a:t>
            </a:r>
            <a:endParaRPr lang="en-US" sz="2400" dirty="0">
              <a:ea typeface="ＭＳ Ｐゴシック" charset="-128"/>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09800"/>
            <a:ext cx="8458200" cy="1143000"/>
          </a:xfrm>
        </p:spPr>
        <p:txBody>
          <a:bodyPr/>
          <a:lstStyle/>
          <a:p>
            <a:r>
              <a:rPr lang="en-US" dirty="0"/>
              <a:t>2. Indirect </a:t>
            </a:r>
            <a:r>
              <a:rPr lang="en-US" dirty="0" err="1"/>
              <a:t>behaviourally</a:t>
            </a:r>
            <a:r>
              <a:rPr lang="en-US" dirty="0"/>
              <a:t>-mediated mesopredator effect / cascades</a:t>
            </a:r>
          </a:p>
        </p:txBody>
      </p:sp>
    </p:spTree>
    <p:extLst>
      <p:ext uri="{BB962C8B-B14F-4D97-AF65-F5344CB8AC3E}">
        <p14:creationId xmlns:p14="http://schemas.microsoft.com/office/powerpoint/2010/main" val="939679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616BD-E5F6-7540-A6B6-85B313FD6693}"/>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22A4579C-8D3E-B94D-B6E0-C7C4A3B74E98}"/>
              </a:ext>
            </a:extLst>
          </p:cNvPr>
          <p:cNvPicPr>
            <a:picLocks noChangeAspect="1"/>
          </p:cNvPicPr>
          <p:nvPr/>
        </p:nvPicPr>
        <p:blipFill>
          <a:blip r:embed="rId2"/>
          <a:stretch>
            <a:fillRect/>
          </a:stretch>
        </p:blipFill>
        <p:spPr>
          <a:xfrm>
            <a:off x="2438400" y="1295400"/>
            <a:ext cx="4660900" cy="5271639"/>
          </a:xfrm>
          <a:prstGeom prst="rect">
            <a:avLst/>
          </a:prstGeom>
        </p:spPr>
      </p:pic>
    </p:spTree>
    <p:extLst>
      <p:ext uri="{BB962C8B-B14F-4D97-AF65-F5344CB8AC3E}">
        <p14:creationId xmlns:p14="http://schemas.microsoft.com/office/powerpoint/2010/main" val="22736851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2" descr="Map of seagrass distribution in Shark Bay"/>
          <p:cNvPicPr>
            <a:picLocks noChangeAspect="1" noChangeArrowheads="1"/>
          </p:cNvPicPr>
          <p:nvPr/>
        </p:nvPicPr>
        <p:blipFill>
          <a:blip r:embed="rId2" cstate="print"/>
          <a:srcRect/>
          <a:stretch>
            <a:fillRect/>
          </a:stretch>
        </p:blipFill>
        <p:spPr bwMode="auto">
          <a:xfrm>
            <a:off x="0" y="1261533"/>
            <a:ext cx="5029200" cy="5520267"/>
          </a:xfrm>
          <a:prstGeom prst="rect">
            <a:avLst/>
          </a:prstGeom>
          <a:noFill/>
        </p:spPr>
      </p:pic>
      <p:sp>
        <p:nvSpPr>
          <p:cNvPr id="6" name="Title 5"/>
          <p:cNvSpPr>
            <a:spLocks noGrp="1"/>
          </p:cNvSpPr>
          <p:nvPr>
            <p:ph type="title"/>
          </p:nvPr>
        </p:nvSpPr>
        <p:spPr>
          <a:xfrm>
            <a:off x="628650" y="77413"/>
            <a:ext cx="7886700" cy="1325563"/>
          </a:xfrm>
        </p:spPr>
        <p:txBody>
          <a:bodyPr/>
          <a:lstStyle/>
          <a:p>
            <a:r>
              <a:rPr lang="en-US" dirty="0"/>
              <a:t>Direct consumptive versus indirect “ecology of fear” effects</a:t>
            </a:r>
          </a:p>
        </p:txBody>
      </p:sp>
      <p:pic>
        <p:nvPicPr>
          <p:cNvPr id="193540" name="Picture 4" descr="Aerial view of the seagrass banks on Faure Sill"/>
          <p:cNvPicPr>
            <a:picLocks noChangeAspect="1" noChangeArrowheads="1"/>
          </p:cNvPicPr>
          <p:nvPr/>
        </p:nvPicPr>
        <p:blipFill>
          <a:blip r:embed="rId3" cstate="print"/>
          <a:srcRect/>
          <a:stretch>
            <a:fillRect/>
          </a:stretch>
        </p:blipFill>
        <p:spPr bwMode="auto">
          <a:xfrm>
            <a:off x="4648200" y="2514600"/>
            <a:ext cx="4717542" cy="3124200"/>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cdn2.arkive.org/media/93/9342FEF3-9B61-448F-8659-F86566944BA6/Presentation.Large/Dugong-grazing-track-in-seagrass-bed.jpg"/>
          <p:cNvPicPr>
            <a:picLocks noChangeAspect="1" noChangeArrowheads="1"/>
          </p:cNvPicPr>
          <p:nvPr/>
        </p:nvPicPr>
        <p:blipFill>
          <a:blip r:embed="rId2" cstate="print"/>
          <a:srcRect/>
          <a:stretch>
            <a:fillRect/>
          </a:stretch>
        </p:blipFill>
        <p:spPr bwMode="auto">
          <a:xfrm>
            <a:off x="3905250" y="2362200"/>
            <a:ext cx="5238750" cy="3505200"/>
          </a:xfrm>
          <a:prstGeom prst="rect">
            <a:avLst/>
          </a:prstGeom>
          <a:noFill/>
        </p:spPr>
      </p:pic>
      <p:pic>
        <p:nvPicPr>
          <p:cNvPr id="6148" name="Picture 4" descr="http://www.ecosmagazine.com/temp/EC12416_Fa.gif"/>
          <p:cNvPicPr>
            <a:picLocks noChangeAspect="1" noChangeArrowheads="1"/>
          </p:cNvPicPr>
          <p:nvPr/>
        </p:nvPicPr>
        <p:blipFill>
          <a:blip r:embed="rId3" cstate="print"/>
          <a:srcRect/>
          <a:stretch>
            <a:fillRect/>
          </a:stretch>
        </p:blipFill>
        <p:spPr bwMode="auto">
          <a:xfrm>
            <a:off x="0" y="0"/>
            <a:ext cx="5562600" cy="4177626"/>
          </a:xfrm>
          <a:prstGeom prst="rect">
            <a:avLst/>
          </a:prstGeom>
          <a:noFill/>
        </p:spPr>
      </p:pic>
      <p:sp>
        <p:nvSpPr>
          <p:cNvPr id="6" name="TextBox 5"/>
          <p:cNvSpPr txBox="1"/>
          <p:nvPr/>
        </p:nvSpPr>
        <p:spPr>
          <a:xfrm>
            <a:off x="304800" y="5943600"/>
            <a:ext cx="8229600" cy="830997"/>
          </a:xfrm>
          <a:prstGeom prst="rect">
            <a:avLst/>
          </a:prstGeom>
          <a:noFill/>
        </p:spPr>
        <p:txBody>
          <a:bodyPr wrap="square" rtlCol="0">
            <a:spAutoFit/>
          </a:bodyPr>
          <a:lstStyle/>
          <a:p>
            <a:r>
              <a:rPr lang="en-US" sz="1200" dirty="0"/>
              <a:t>Burkholder, D. A., </a:t>
            </a:r>
            <a:r>
              <a:rPr lang="en-US" sz="1200" dirty="0" err="1"/>
              <a:t>Heithaus</a:t>
            </a:r>
            <a:r>
              <a:rPr lang="en-US" sz="1200" dirty="0"/>
              <a:t>, M. R., </a:t>
            </a:r>
            <a:r>
              <a:rPr lang="en-US" sz="1200" dirty="0" err="1"/>
              <a:t>Fourqurean</a:t>
            </a:r>
            <a:r>
              <a:rPr lang="en-US" sz="1200" dirty="0"/>
              <a:t>, J. W., </a:t>
            </a:r>
            <a:r>
              <a:rPr lang="en-US" sz="1200" dirty="0" err="1"/>
              <a:t>Wirsing</a:t>
            </a:r>
            <a:r>
              <a:rPr lang="en-US" sz="1200" dirty="0"/>
              <a:t>, A. and Dill, L. M. (2013) Patterns of top-down control in a </a:t>
            </a:r>
            <a:r>
              <a:rPr lang="en-US" sz="1200" dirty="0" err="1"/>
              <a:t>seagrass</a:t>
            </a:r>
            <a:r>
              <a:rPr lang="en-US" sz="1200" dirty="0"/>
              <a:t> ecosystem: could a roving apex predator induce a </a:t>
            </a:r>
            <a:r>
              <a:rPr lang="en-US" sz="1200" dirty="0" err="1"/>
              <a:t>behaviour</a:t>
            </a:r>
            <a:r>
              <a:rPr lang="en-US" sz="1200" dirty="0"/>
              <a:t>-mediated trophic cascade? </a:t>
            </a:r>
            <a:r>
              <a:rPr lang="en-US" sz="1200" i="1" dirty="0"/>
              <a:t>Journal Of Animal Ecology</a:t>
            </a:r>
            <a:r>
              <a:rPr lang="en-US" sz="1200" b="1" i="1" dirty="0"/>
              <a:t>, </a:t>
            </a:r>
            <a:r>
              <a:rPr lang="en-US" sz="1200" dirty="0"/>
              <a:t>DOI: 10.1111/1365-2656.12097</a:t>
            </a:r>
            <a:endParaRPr lang="en-US" sz="1200" b="1" i="1" dirty="0"/>
          </a:p>
          <a:p>
            <a:endParaRPr lang="en-US" sz="1200"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ile:Tiger shark.jpg"/>
          <p:cNvPicPr>
            <a:picLocks noChangeAspect="1" noChangeArrowheads="1"/>
          </p:cNvPicPr>
          <p:nvPr/>
        </p:nvPicPr>
        <p:blipFill>
          <a:blip r:embed="rId3" cstate="print"/>
          <a:srcRect/>
          <a:stretch>
            <a:fillRect/>
          </a:stretch>
        </p:blipFill>
        <p:spPr bwMode="auto">
          <a:xfrm>
            <a:off x="609600" y="3581400"/>
            <a:ext cx="4214773" cy="3124200"/>
          </a:xfrm>
          <a:prstGeom prst="rect">
            <a:avLst/>
          </a:prstGeom>
          <a:noFill/>
        </p:spPr>
      </p:pic>
      <p:pic>
        <p:nvPicPr>
          <p:cNvPr id="194562" name="Picture 2"/>
          <p:cNvPicPr>
            <a:picLocks noChangeAspect="1" noChangeArrowheads="1"/>
          </p:cNvPicPr>
          <p:nvPr/>
        </p:nvPicPr>
        <p:blipFill>
          <a:blip r:embed="rId4" cstate="print"/>
          <a:srcRect/>
          <a:stretch>
            <a:fillRect/>
          </a:stretch>
        </p:blipFill>
        <p:spPr bwMode="auto">
          <a:xfrm>
            <a:off x="5943600" y="0"/>
            <a:ext cx="3200400" cy="6916526"/>
          </a:xfrm>
          <a:prstGeom prst="rect">
            <a:avLst/>
          </a:prstGeom>
          <a:noFill/>
          <a:ln w="9525">
            <a:noFill/>
            <a:miter lim="800000"/>
            <a:headEnd/>
            <a:tailEnd/>
          </a:ln>
        </p:spPr>
      </p:pic>
      <p:pic>
        <p:nvPicPr>
          <p:cNvPr id="194564" name="Picture 4" descr="Shark Catches Chart"/>
          <p:cNvPicPr>
            <a:picLocks noChangeAspect="1" noChangeArrowheads="1"/>
          </p:cNvPicPr>
          <p:nvPr/>
        </p:nvPicPr>
        <p:blipFill>
          <a:blip r:embed="rId5" cstate="print"/>
          <a:srcRect/>
          <a:stretch>
            <a:fillRect/>
          </a:stretch>
        </p:blipFill>
        <p:spPr bwMode="auto">
          <a:xfrm>
            <a:off x="457200" y="1219200"/>
            <a:ext cx="4631671" cy="2514600"/>
          </a:xfrm>
          <a:prstGeom prst="rect">
            <a:avLst/>
          </a:prstGeom>
          <a:noFill/>
        </p:spPr>
      </p:pic>
      <p:sp>
        <p:nvSpPr>
          <p:cNvPr id="3" name="TextBox 2"/>
          <p:cNvSpPr txBox="1"/>
          <p:nvPr/>
        </p:nvSpPr>
        <p:spPr>
          <a:xfrm>
            <a:off x="6477000" y="2209800"/>
            <a:ext cx="2257349" cy="738664"/>
          </a:xfrm>
          <a:prstGeom prst="rect">
            <a:avLst/>
          </a:prstGeom>
          <a:noFill/>
        </p:spPr>
        <p:txBody>
          <a:bodyPr wrap="none" rtlCol="0">
            <a:spAutoFit/>
          </a:bodyPr>
          <a:lstStyle/>
          <a:p>
            <a:r>
              <a:rPr lang="en-US" sz="1400" dirty="0">
                <a:solidFill>
                  <a:srgbClr val="000000"/>
                </a:solidFill>
              </a:rPr>
              <a:t>&lt;2.5 m deep, </a:t>
            </a:r>
          </a:p>
          <a:p>
            <a:r>
              <a:rPr lang="en-US" sz="1400" dirty="0">
                <a:solidFill>
                  <a:srgbClr val="000000"/>
                </a:solidFill>
              </a:rPr>
              <a:t>&gt;75m from </a:t>
            </a:r>
          </a:p>
          <a:p>
            <a:r>
              <a:rPr lang="en-US" sz="1400" dirty="0">
                <a:solidFill>
                  <a:srgbClr val="000000"/>
                </a:solidFill>
              </a:rPr>
              <a:t>deeper channels     &gt;4.5m</a:t>
            </a:r>
          </a:p>
        </p:txBody>
      </p:sp>
      <p:sp>
        <p:nvSpPr>
          <p:cNvPr id="4" name="Title 3"/>
          <p:cNvSpPr>
            <a:spLocks noGrp="1"/>
          </p:cNvSpPr>
          <p:nvPr>
            <p:ph type="title"/>
          </p:nvPr>
        </p:nvSpPr>
        <p:spPr>
          <a:xfrm>
            <a:off x="457200" y="0"/>
            <a:ext cx="5334000" cy="1143000"/>
          </a:xfrm>
        </p:spPr>
        <p:txBody>
          <a:bodyPr/>
          <a:lstStyle/>
          <a:p>
            <a:r>
              <a:rPr lang="en-US" sz="1600" dirty="0"/>
              <a:t>Natural experiment: compare behaviour in </a:t>
            </a:r>
            <a:br>
              <a:rPr lang="en-US" sz="1600" dirty="0"/>
            </a:br>
            <a:r>
              <a:rPr lang="en-US" sz="1600" dirty="0">
                <a:solidFill>
                  <a:srgbClr val="FF0000"/>
                </a:solidFill>
              </a:rPr>
              <a:t>summer</a:t>
            </a:r>
            <a:r>
              <a:rPr lang="en-US" sz="1600" dirty="0"/>
              <a:t> (sharks+) vs. </a:t>
            </a:r>
            <a:r>
              <a:rPr lang="en-US" sz="1600" dirty="0">
                <a:solidFill>
                  <a:srgbClr val="0500DB"/>
                </a:solidFill>
              </a:rPr>
              <a:t>winter</a:t>
            </a:r>
            <a:r>
              <a:rPr lang="en-US" sz="1600" dirty="0"/>
              <a:t> (no shark)</a:t>
            </a:r>
          </a:p>
        </p:txBody>
      </p:sp>
      <p:sp>
        <p:nvSpPr>
          <p:cNvPr id="5" name="TextBox 4"/>
          <p:cNvSpPr txBox="1"/>
          <p:nvPr/>
        </p:nvSpPr>
        <p:spPr>
          <a:xfrm>
            <a:off x="7866118" y="819834"/>
            <a:ext cx="1358064" cy="523220"/>
          </a:xfrm>
          <a:prstGeom prst="rect">
            <a:avLst/>
          </a:prstGeom>
          <a:noFill/>
        </p:spPr>
        <p:txBody>
          <a:bodyPr wrap="none" rtlCol="0">
            <a:spAutoFit/>
          </a:bodyPr>
          <a:lstStyle/>
          <a:p>
            <a:pPr algn="ctr"/>
            <a:r>
              <a:rPr lang="en-US" sz="1400" dirty="0">
                <a:solidFill>
                  <a:srgbClr val="FF0000"/>
                </a:solidFill>
              </a:rPr>
              <a:t>Summer</a:t>
            </a:r>
          </a:p>
          <a:p>
            <a:pPr algn="ctr"/>
            <a:r>
              <a:rPr lang="en-US" sz="1400" dirty="0">
                <a:solidFill>
                  <a:srgbClr val="FF0000"/>
                </a:solidFill>
              </a:rPr>
              <a:t>(lots of sharks)</a:t>
            </a:r>
          </a:p>
        </p:txBody>
      </p:sp>
      <p:sp>
        <p:nvSpPr>
          <p:cNvPr id="8" name="TextBox 7"/>
          <p:cNvSpPr txBox="1"/>
          <p:nvPr/>
        </p:nvSpPr>
        <p:spPr>
          <a:xfrm>
            <a:off x="6364643" y="940319"/>
            <a:ext cx="1407757" cy="523220"/>
          </a:xfrm>
          <a:prstGeom prst="rect">
            <a:avLst/>
          </a:prstGeom>
          <a:noFill/>
        </p:spPr>
        <p:txBody>
          <a:bodyPr wrap="none" rtlCol="0">
            <a:spAutoFit/>
          </a:bodyPr>
          <a:lstStyle/>
          <a:p>
            <a:pPr algn="ctr"/>
            <a:r>
              <a:rPr lang="en-US" sz="1400" dirty="0">
                <a:solidFill>
                  <a:srgbClr val="0500DB"/>
                </a:solidFill>
              </a:rPr>
              <a:t>Winter</a:t>
            </a:r>
          </a:p>
          <a:p>
            <a:pPr algn="ctr"/>
            <a:r>
              <a:rPr lang="en-US" sz="1400" dirty="0">
                <a:solidFill>
                  <a:srgbClr val="0500DB"/>
                </a:solidFill>
              </a:rPr>
              <a:t>(no/few sharks)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2" cstate="print"/>
          <a:srcRect/>
          <a:stretch>
            <a:fillRect/>
          </a:stretch>
        </p:blipFill>
        <p:spPr bwMode="auto">
          <a:xfrm>
            <a:off x="1495425" y="904875"/>
            <a:ext cx="7572375" cy="5876925"/>
          </a:xfrm>
          <a:prstGeom prst="rect">
            <a:avLst/>
          </a:prstGeom>
          <a:noFill/>
          <a:ln w="9525">
            <a:noFill/>
            <a:miter lim="800000"/>
            <a:headEnd/>
            <a:tailEnd/>
          </a:ln>
        </p:spPr>
      </p:pic>
      <p:sp>
        <p:nvSpPr>
          <p:cNvPr id="5" name="TextBox 4"/>
          <p:cNvSpPr txBox="1"/>
          <p:nvPr/>
        </p:nvSpPr>
        <p:spPr>
          <a:xfrm>
            <a:off x="2380544" y="76200"/>
            <a:ext cx="1922321" cy="707886"/>
          </a:xfrm>
          <a:prstGeom prst="rect">
            <a:avLst/>
          </a:prstGeom>
          <a:noFill/>
        </p:spPr>
        <p:txBody>
          <a:bodyPr wrap="none" rtlCol="0">
            <a:spAutoFit/>
          </a:bodyPr>
          <a:lstStyle/>
          <a:p>
            <a:r>
              <a:rPr lang="en-US" sz="4000" b="1" dirty="0"/>
              <a:t>control</a:t>
            </a:r>
          </a:p>
        </p:txBody>
      </p:sp>
      <p:sp>
        <p:nvSpPr>
          <p:cNvPr id="6" name="TextBox 5"/>
          <p:cNvSpPr txBox="1"/>
          <p:nvPr/>
        </p:nvSpPr>
        <p:spPr>
          <a:xfrm>
            <a:off x="6419144" y="76200"/>
            <a:ext cx="1353256" cy="707886"/>
          </a:xfrm>
          <a:prstGeom prst="rect">
            <a:avLst/>
          </a:prstGeom>
          <a:noFill/>
        </p:spPr>
        <p:txBody>
          <a:bodyPr wrap="none" rtlCol="0">
            <a:spAutoFit/>
          </a:bodyPr>
          <a:lstStyle/>
          <a:p>
            <a:r>
              <a:rPr lang="en-US" sz="4000" b="1" dirty="0"/>
              <a:t>cage</a:t>
            </a:r>
          </a:p>
        </p:txBody>
      </p:sp>
      <p:sp>
        <p:nvSpPr>
          <p:cNvPr id="7" name="TextBox 6"/>
          <p:cNvSpPr txBox="1"/>
          <p:nvPr/>
        </p:nvSpPr>
        <p:spPr>
          <a:xfrm>
            <a:off x="46570" y="1828800"/>
            <a:ext cx="1553630" cy="707886"/>
          </a:xfrm>
          <a:prstGeom prst="rect">
            <a:avLst/>
          </a:prstGeom>
          <a:noFill/>
        </p:spPr>
        <p:txBody>
          <a:bodyPr wrap="none" rtlCol="0">
            <a:spAutoFit/>
          </a:bodyPr>
          <a:lstStyle/>
          <a:p>
            <a:r>
              <a:rPr lang="en-US" sz="4000" b="1" dirty="0"/>
              <a:t>Day 1</a:t>
            </a:r>
          </a:p>
        </p:txBody>
      </p:sp>
      <p:sp>
        <p:nvSpPr>
          <p:cNvPr id="8" name="TextBox 7"/>
          <p:cNvSpPr txBox="1"/>
          <p:nvPr/>
        </p:nvSpPr>
        <p:spPr>
          <a:xfrm>
            <a:off x="228600" y="4315361"/>
            <a:ext cx="1268296" cy="1323439"/>
          </a:xfrm>
          <a:prstGeom prst="rect">
            <a:avLst/>
          </a:prstGeom>
          <a:noFill/>
        </p:spPr>
        <p:txBody>
          <a:bodyPr wrap="none" rtlCol="0">
            <a:spAutoFit/>
          </a:bodyPr>
          <a:lstStyle/>
          <a:p>
            <a:r>
              <a:rPr lang="en-US" sz="4000" b="1" dirty="0"/>
              <a:t>Day </a:t>
            </a:r>
          </a:p>
          <a:p>
            <a:r>
              <a:rPr lang="en-US" sz="4000" b="1" dirty="0"/>
              <a:t>600</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0" name="Picture 2"/>
          <p:cNvPicPr>
            <a:picLocks noChangeAspect="1" noChangeArrowheads="1"/>
          </p:cNvPicPr>
          <p:nvPr/>
        </p:nvPicPr>
        <p:blipFill>
          <a:blip r:embed="rId2" cstate="print"/>
          <a:srcRect/>
          <a:stretch>
            <a:fillRect/>
          </a:stretch>
        </p:blipFill>
        <p:spPr bwMode="auto">
          <a:xfrm>
            <a:off x="2057400" y="0"/>
            <a:ext cx="5410200" cy="6989730"/>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6" name="Picture 2"/>
          <p:cNvPicPr>
            <a:picLocks noChangeAspect="1" noChangeArrowheads="1"/>
          </p:cNvPicPr>
          <p:nvPr/>
        </p:nvPicPr>
        <p:blipFill>
          <a:blip r:embed="rId2" cstate="print"/>
          <a:srcRect/>
          <a:stretch>
            <a:fillRect/>
          </a:stretch>
        </p:blipFill>
        <p:spPr bwMode="auto">
          <a:xfrm>
            <a:off x="1752600" y="2085975"/>
            <a:ext cx="6468439" cy="4772025"/>
          </a:xfrm>
          <a:prstGeom prst="rect">
            <a:avLst/>
          </a:prstGeom>
          <a:noFill/>
          <a:ln w="9525">
            <a:noFill/>
            <a:miter lim="800000"/>
            <a:headEnd/>
            <a:tailEnd/>
          </a:ln>
        </p:spPr>
      </p:pic>
      <p:pic>
        <p:nvPicPr>
          <p:cNvPr id="195588" name="Picture 4" descr="http://www.mesa.edu.au/seagrass/gallery/Cymodocea_angustata.jpg"/>
          <p:cNvPicPr>
            <a:picLocks noChangeAspect="1" noChangeArrowheads="1"/>
          </p:cNvPicPr>
          <p:nvPr/>
        </p:nvPicPr>
        <p:blipFill>
          <a:blip r:embed="rId3" cstate="print"/>
          <a:srcRect/>
          <a:stretch>
            <a:fillRect/>
          </a:stretch>
        </p:blipFill>
        <p:spPr bwMode="auto">
          <a:xfrm>
            <a:off x="1524000" y="533400"/>
            <a:ext cx="2511425" cy="1850811"/>
          </a:xfrm>
          <a:prstGeom prst="rect">
            <a:avLst/>
          </a:prstGeom>
          <a:noFill/>
        </p:spPr>
      </p:pic>
      <p:pic>
        <p:nvPicPr>
          <p:cNvPr id="195590" name="Picture 6" descr="http://university.uog.edu/botany/474/images/halodule1150.jpg"/>
          <p:cNvPicPr>
            <a:picLocks noChangeAspect="1" noChangeArrowheads="1"/>
          </p:cNvPicPr>
          <p:nvPr/>
        </p:nvPicPr>
        <p:blipFill>
          <a:blip r:embed="rId4" cstate="print"/>
          <a:srcRect/>
          <a:stretch>
            <a:fillRect/>
          </a:stretch>
        </p:blipFill>
        <p:spPr bwMode="auto">
          <a:xfrm>
            <a:off x="4953000" y="0"/>
            <a:ext cx="2804088" cy="2667000"/>
          </a:xfrm>
          <a:prstGeom prst="rect">
            <a:avLst/>
          </a:prstGeo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title"/>
          </p:nvPr>
        </p:nvSpPr>
        <p:spPr>
          <a:xfrm>
            <a:off x="628650" y="152400"/>
            <a:ext cx="7886700" cy="1325563"/>
          </a:xfrm>
        </p:spPr>
        <p:txBody>
          <a:bodyPr/>
          <a:lstStyle/>
          <a:p>
            <a:r>
              <a:rPr lang="en-AU" dirty="0">
                <a:ea typeface="ＭＳ Ｐゴシック" charset="-128"/>
              </a:rPr>
              <a:t>Wider Implications</a:t>
            </a:r>
          </a:p>
        </p:txBody>
      </p:sp>
      <p:sp>
        <p:nvSpPr>
          <p:cNvPr id="29699" name="Content Placeholder 2"/>
          <p:cNvSpPr>
            <a:spLocks noGrp="1"/>
          </p:cNvSpPr>
          <p:nvPr>
            <p:ph idx="1"/>
          </p:nvPr>
        </p:nvSpPr>
        <p:spPr>
          <a:xfrm>
            <a:off x="533400" y="1181100"/>
            <a:ext cx="7696200" cy="4495800"/>
          </a:xfrm>
        </p:spPr>
        <p:txBody>
          <a:bodyPr>
            <a:noAutofit/>
          </a:bodyPr>
          <a:lstStyle/>
          <a:p>
            <a:pPr>
              <a:lnSpc>
                <a:spcPct val="80000"/>
              </a:lnSpc>
            </a:pPr>
            <a:r>
              <a:rPr lang="en-AU" sz="2000" dirty="0">
                <a:latin typeface="Arial" panose="020B0604020202020204" pitchFamily="34" charset="0"/>
                <a:ea typeface="ＭＳ Ｐゴシック" charset="-128"/>
                <a:cs typeface="Arial" panose="020B0604020202020204" pitchFamily="34" charset="0"/>
              </a:rPr>
              <a:t>Human exploitation, especially removal of keystone species may trigger mesopredator release and change in lower TL including in primary producers (trophic cascades)</a:t>
            </a:r>
          </a:p>
          <a:p>
            <a:pPr>
              <a:lnSpc>
                <a:spcPct val="80000"/>
              </a:lnSpc>
            </a:pPr>
            <a:endParaRPr lang="en-AU" sz="2000" dirty="0">
              <a:latin typeface="Arial" panose="020B0604020202020204" pitchFamily="34" charset="0"/>
              <a:ea typeface="ＭＳ Ｐゴシック" charset="-128"/>
              <a:cs typeface="Arial" panose="020B0604020202020204" pitchFamily="34" charset="0"/>
            </a:endParaRPr>
          </a:p>
          <a:p>
            <a:pPr>
              <a:lnSpc>
                <a:spcPct val="80000"/>
              </a:lnSpc>
            </a:pPr>
            <a:r>
              <a:rPr lang="en-AU" sz="2000" dirty="0">
                <a:latin typeface="Arial" panose="020B0604020202020204" pitchFamily="34" charset="0"/>
                <a:ea typeface="ＭＳ Ｐゴシック" charset="-128"/>
                <a:cs typeface="Arial" panose="020B0604020202020204" pitchFamily="34" charset="0"/>
              </a:rPr>
              <a:t>Increasing acceptance that top-down effects are hard to observe but to be expected whenever entire functional groups of predators are depressed, a la HSS ‘why is the world </a:t>
            </a:r>
            <a:r>
              <a:rPr lang="en-AU" sz="2000">
                <a:latin typeface="Arial" panose="020B0604020202020204" pitchFamily="34" charset="0"/>
                <a:ea typeface="ＭＳ Ｐゴシック" charset="-128"/>
                <a:cs typeface="Arial" panose="020B0604020202020204" pitchFamily="34" charset="0"/>
              </a:rPr>
              <a:t>green’.</a:t>
            </a:r>
            <a:endParaRPr lang="en-AU" sz="2000" dirty="0">
              <a:latin typeface="Arial" panose="020B0604020202020204" pitchFamily="34" charset="0"/>
              <a:ea typeface="ＭＳ Ｐゴシック" charset="-128"/>
              <a:cs typeface="Arial" panose="020B0604020202020204" pitchFamily="34" charset="0"/>
            </a:endParaRPr>
          </a:p>
          <a:p>
            <a:pPr marL="0" indent="0">
              <a:lnSpc>
                <a:spcPct val="80000"/>
              </a:lnSpc>
              <a:buNone/>
            </a:pPr>
            <a:endParaRPr lang="en-AU" sz="2000" dirty="0">
              <a:latin typeface="Arial" panose="020B0604020202020204" pitchFamily="34" charset="0"/>
              <a:ea typeface="ＭＳ Ｐゴシック" charset="-128"/>
              <a:cs typeface="Arial" panose="020B0604020202020204" pitchFamily="34" charset="0"/>
            </a:endParaRPr>
          </a:p>
          <a:p>
            <a:pPr>
              <a:lnSpc>
                <a:spcPct val="80000"/>
              </a:lnSpc>
            </a:pPr>
            <a:r>
              <a:rPr lang="en-AU" sz="2000" dirty="0">
                <a:latin typeface="Arial" panose="020B0604020202020204" pitchFamily="34" charset="0"/>
                <a:ea typeface="ＭＳ Ｐゴシック" charset="-128"/>
                <a:cs typeface="Arial" panose="020B0604020202020204" pitchFamily="34" charset="0"/>
              </a:rPr>
              <a:t>Often lead to altered ecosystem states, which can be long-lasting and difficult to reverse</a:t>
            </a:r>
          </a:p>
          <a:p>
            <a:pPr marL="0" indent="0">
              <a:lnSpc>
                <a:spcPct val="80000"/>
              </a:lnSpc>
              <a:buNone/>
            </a:pPr>
            <a:endParaRPr lang="en-AU" sz="2000" dirty="0">
              <a:latin typeface="Arial" panose="020B0604020202020204" pitchFamily="34" charset="0"/>
              <a:ea typeface="ＭＳ Ｐゴシック" charset="-128"/>
              <a:cs typeface="Arial" panose="020B0604020202020204" pitchFamily="34" charset="0"/>
            </a:endParaRPr>
          </a:p>
          <a:p>
            <a:pPr>
              <a:lnSpc>
                <a:spcPct val="80000"/>
              </a:lnSpc>
            </a:pPr>
            <a:r>
              <a:rPr lang="en-AU" sz="2000" dirty="0">
                <a:latin typeface="Arial" panose="020B0604020202020204" pitchFamily="34" charset="0"/>
                <a:ea typeface="ＭＳ Ｐゴシック" charset="-128"/>
                <a:cs typeface="Arial" panose="020B0604020202020204" pitchFamily="34" charset="0"/>
              </a:rPr>
              <a:t>“The take-home message is clear: the presence of a viable carnivore guild is fundamental to maintaining biodiversity” (</a:t>
            </a:r>
            <a:r>
              <a:rPr lang="en-AU" sz="2000" dirty="0" err="1">
                <a:latin typeface="Arial" panose="020B0604020202020204" pitchFamily="34" charset="0"/>
                <a:ea typeface="ＭＳ Ｐゴシック" charset="-128"/>
                <a:cs typeface="Arial" panose="020B0604020202020204" pitchFamily="34" charset="0"/>
              </a:rPr>
              <a:t>Terborgh</a:t>
            </a:r>
            <a:r>
              <a:rPr lang="en-AU" sz="2000" dirty="0">
                <a:latin typeface="Arial" panose="020B0604020202020204" pitchFamily="34" charset="0"/>
                <a:ea typeface="ＭＳ Ｐゴシック" charset="-128"/>
                <a:cs typeface="Arial" panose="020B0604020202020204" pitchFamily="34" charset="0"/>
              </a:rPr>
              <a:t>. et al 2006)</a:t>
            </a:r>
          </a:p>
          <a:p>
            <a:pPr>
              <a:lnSpc>
                <a:spcPct val="80000"/>
              </a:lnSpc>
            </a:pPr>
            <a:endParaRPr lang="en-AU" sz="2000" dirty="0">
              <a:latin typeface="Arial" panose="020B0604020202020204" pitchFamily="34" charset="0"/>
              <a:ea typeface="ＭＳ Ｐゴシック" charset="-128"/>
              <a:cs typeface="Arial" panose="020B0604020202020204" pitchFamily="34" charset="0"/>
            </a:endParaRPr>
          </a:p>
          <a:p>
            <a:pPr>
              <a:lnSpc>
                <a:spcPct val="80000"/>
              </a:lnSpc>
            </a:pPr>
            <a:r>
              <a:rPr lang="en-AU" sz="2000" dirty="0">
                <a:latin typeface="Arial" panose="020B0604020202020204" pitchFamily="34" charset="0"/>
                <a:ea typeface="ＭＳ Ｐゴシック" charset="-128"/>
                <a:cs typeface="Arial" panose="020B0604020202020204" pitchFamily="34" charset="0"/>
              </a:rPr>
              <a:t>Trophic cascades alter ecosystems, as well as the social and economic systems that depend on them</a:t>
            </a:r>
          </a:p>
          <a:p>
            <a:pPr>
              <a:lnSpc>
                <a:spcPct val="80000"/>
              </a:lnSpc>
            </a:pPr>
            <a:endParaRPr lang="en-AU" sz="2000" dirty="0">
              <a:latin typeface="Arial" panose="020B0604020202020204" pitchFamily="34" charset="0"/>
              <a:ea typeface="ＭＳ Ｐゴシック" charset="-128"/>
              <a:cs typeface="Arial" panose="020B0604020202020204" pitchFamily="34" charset="0"/>
            </a:endParaRPr>
          </a:p>
          <a:p>
            <a:pPr>
              <a:lnSpc>
                <a:spcPct val="80000"/>
              </a:lnSpc>
            </a:pPr>
            <a:endParaRPr lang="en-AU" sz="2000" dirty="0">
              <a:latin typeface="Arial" panose="020B0604020202020204" pitchFamily="34" charset="0"/>
              <a:ea typeface="ＭＳ Ｐゴシック" charset="-128"/>
              <a:cs typeface="Arial" panose="020B0604020202020204" pitchFamily="34" charset="0"/>
            </a:endParaRPr>
          </a:p>
          <a:p>
            <a:pPr>
              <a:lnSpc>
                <a:spcPct val="80000"/>
              </a:lnSpc>
            </a:pPr>
            <a:endParaRPr lang="en-AU" sz="2000" dirty="0">
              <a:latin typeface="Arial" panose="020B0604020202020204" pitchFamily="34" charset="0"/>
              <a:ea typeface="ＭＳ Ｐゴシック" charset="-128"/>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69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69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699">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69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err="1"/>
              <a:t>Greenworld</a:t>
            </a:r>
            <a:r>
              <a:rPr lang="en-US" dirty="0"/>
              <a:t> conjecture</a:t>
            </a:r>
            <a:br>
              <a:rPr lang="en-US" dirty="0"/>
            </a:br>
            <a:r>
              <a:rPr lang="en-US" dirty="0"/>
              <a:t>Hairston, Smith &amp; </a:t>
            </a:r>
            <a:r>
              <a:rPr lang="en-US" dirty="0" err="1"/>
              <a:t>Slobodkin</a:t>
            </a:r>
            <a:r>
              <a:rPr lang="en-US" dirty="0"/>
              <a:t> (HSS)</a:t>
            </a:r>
          </a:p>
        </p:txBody>
      </p:sp>
      <p:pic>
        <p:nvPicPr>
          <p:cNvPr id="4" name="Picture 3"/>
          <p:cNvPicPr>
            <a:picLocks noChangeAspect="1"/>
          </p:cNvPicPr>
          <p:nvPr/>
        </p:nvPicPr>
        <p:blipFill>
          <a:blip r:embed="rId2"/>
          <a:stretch>
            <a:fillRect/>
          </a:stretch>
        </p:blipFill>
        <p:spPr>
          <a:xfrm>
            <a:off x="0" y="1707776"/>
            <a:ext cx="9144000" cy="3442447"/>
          </a:xfrm>
          <a:prstGeom prst="rect">
            <a:avLst/>
          </a:prstGeom>
        </p:spPr>
      </p:pic>
    </p:spTree>
    <p:extLst>
      <p:ext uri="{BB962C8B-B14F-4D97-AF65-F5344CB8AC3E}">
        <p14:creationId xmlns:p14="http://schemas.microsoft.com/office/powerpoint/2010/main" val="13547310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
            <a:ext cx="7886700" cy="1325563"/>
          </a:xfrm>
        </p:spPr>
        <p:txBody>
          <a:bodyPr/>
          <a:lstStyle/>
          <a:p>
            <a:r>
              <a:rPr lang="en-US" dirty="0"/>
              <a:t>Varying strength of inference</a:t>
            </a:r>
          </a:p>
        </p:txBody>
      </p:sp>
      <p:sp>
        <p:nvSpPr>
          <p:cNvPr id="3" name="Content Placeholder 2"/>
          <p:cNvSpPr>
            <a:spLocks noGrp="1"/>
          </p:cNvSpPr>
          <p:nvPr>
            <p:ph idx="1"/>
          </p:nvPr>
        </p:nvSpPr>
        <p:spPr>
          <a:xfrm>
            <a:off x="609600" y="1600200"/>
            <a:ext cx="7620000" cy="3810000"/>
          </a:xfrm>
        </p:spPr>
        <p:txBody>
          <a:bodyPr>
            <a:normAutofit fontScale="85000" lnSpcReduction="20000"/>
          </a:bodyPr>
          <a:lstStyle/>
          <a:p>
            <a:r>
              <a:rPr lang="en-US" dirty="0"/>
              <a:t>Lab experimental evidence is excellent</a:t>
            </a:r>
          </a:p>
          <a:p>
            <a:endParaRPr lang="en-US" dirty="0"/>
          </a:p>
          <a:p>
            <a:r>
              <a:rPr lang="en-US" dirty="0"/>
              <a:t>Natural experiments at larger scales compelling</a:t>
            </a:r>
          </a:p>
          <a:p>
            <a:pPr lvl="1"/>
            <a:r>
              <a:rPr lang="en-US" dirty="0"/>
              <a:t>Recovery of wolves</a:t>
            </a:r>
          </a:p>
          <a:p>
            <a:pPr lvl="1"/>
            <a:r>
              <a:rPr lang="en-US" dirty="0"/>
              <a:t>Shark Bay - seagrass</a:t>
            </a:r>
          </a:p>
          <a:p>
            <a:pPr lvl="1"/>
            <a:r>
              <a:rPr lang="en-US" dirty="0"/>
              <a:t>Predator-free islands - </a:t>
            </a:r>
            <a:r>
              <a:rPr lang="en-US" dirty="0" err="1"/>
              <a:t>Terbourgh</a:t>
            </a:r>
            <a:endParaRPr lang="en-US" dirty="0"/>
          </a:p>
          <a:p>
            <a:pPr lvl="1"/>
            <a:r>
              <a:rPr lang="en-US" dirty="0"/>
              <a:t>Fishing pressure gradients</a:t>
            </a:r>
          </a:p>
          <a:p>
            <a:pPr lvl="1"/>
            <a:r>
              <a:rPr lang="en-US" dirty="0"/>
              <a:t>Time-series alone unsuitable for detecting effects in coastal-ocean systems</a:t>
            </a:r>
          </a:p>
          <a:p>
            <a:pPr lvl="1"/>
            <a:endParaRPr lang="en-US" dirty="0"/>
          </a:p>
          <a:p>
            <a:r>
              <a:rPr lang="en-US" dirty="0"/>
              <a:t>‘Reticulate’ effects apparent in tropical ecosystems</a:t>
            </a:r>
          </a:p>
          <a:p>
            <a:pPr lvl="1"/>
            <a:r>
              <a:rPr lang="en-AU" dirty="0">
                <a:ea typeface="ＭＳ Ｐゴシック" charset="-128"/>
              </a:rPr>
              <a:t>Diversity: High species diversity and </a:t>
            </a:r>
            <a:r>
              <a:rPr lang="en-AU" dirty="0" err="1">
                <a:ea typeface="ＭＳ Ｐゴシック" charset="-128"/>
              </a:rPr>
              <a:t>foodweb</a:t>
            </a:r>
            <a:r>
              <a:rPr lang="en-AU" dirty="0">
                <a:ea typeface="ＭＳ Ｐゴシック" charset="-128"/>
              </a:rPr>
              <a:t> complexity can reduce the trophic impact of predators and prevent strong cascading effects.</a:t>
            </a:r>
          </a:p>
          <a:p>
            <a:pPr lvl="1"/>
            <a:endParaRPr lang="en-US" dirty="0"/>
          </a:p>
          <a:p>
            <a:r>
              <a:rPr lang="en-AU" dirty="0">
                <a:ea typeface="ＭＳ Ｐゴシック" charset="-128"/>
              </a:rPr>
              <a:t>Effects are context-dependent</a:t>
            </a:r>
          </a:p>
          <a:p>
            <a:pPr lvl="1"/>
            <a:r>
              <a:rPr lang="en-AU" dirty="0">
                <a:ea typeface="ＭＳ Ｐゴシック" charset="-128"/>
              </a:rPr>
              <a:t>Productivity (amount/type)</a:t>
            </a:r>
          </a:p>
          <a:p>
            <a:pPr lvl="1"/>
            <a:r>
              <a:rPr lang="en-AU" dirty="0">
                <a:ea typeface="ＭＳ Ｐゴシック" charset="-128"/>
              </a:rPr>
              <a:t>Consumer efficiency </a:t>
            </a:r>
          </a:p>
          <a:p>
            <a:pPr lvl="1"/>
            <a:endParaRPr lang="en-AU" dirty="0">
              <a:ea typeface="ＭＳ Ｐゴシック" charset="-128"/>
            </a:endParaRPr>
          </a:p>
          <a:p>
            <a:pPr lvl="1"/>
            <a:endParaRPr lang="en-AU" dirty="0">
              <a:ea typeface="ＭＳ Ｐゴシック" charset="-128"/>
            </a:endParaRPr>
          </a:p>
          <a:p>
            <a:pPr lvl="1"/>
            <a:endParaRPr lang="en-AU" dirty="0">
              <a:ea typeface="ＭＳ Ｐゴシック" charset="-128"/>
            </a:endParaRPr>
          </a:p>
          <a:p>
            <a:endParaRPr lang="en-US" dirty="0"/>
          </a:p>
        </p:txBody>
      </p:sp>
      <p:sp>
        <p:nvSpPr>
          <p:cNvPr id="5" name="TextBox 4">
            <a:extLst>
              <a:ext uri="{FF2B5EF4-FFF2-40B4-BE49-F238E27FC236}">
                <a16:creationId xmlns:a16="http://schemas.microsoft.com/office/drawing/2014/main" id="{02F3F535-2F8F-A6DB-E5B6-05514E49F539}"/>
              </a:ext>
            </a:extLst>
          </p:cNvPr>
          <p:cNvSpPr txBox="1"/>
          <p:nvPr/>
        </p:nvSpPr>
        <p:spPr>
          <a:xfrm>
            <a:off x="609600" y="5867400"/>
            <a:ext cx="7924800" cy="461665"/>
          </a:xfrm>
          <a:prstGeom prst="rect">
            <a:avLst/>
          </a:prstGeom>
          <a:noFill/>
        </p:spPr>
        <p:txBody>
          <a:bodyPr wrap="square">
            <a:spAutoFit/>
          </a:bodyPr>
          <a:lstStyle/>
          <a:p>
            <a:r>
              <a:rPr lang="en-CA" sz="1200" dirty="0">
                <a:effectLst/>
                <a:latin typeface="Helvetica Neue" panose="02000503000000020004" pitchFamily="2" charset="0"/>
              </a:rPr>
              <a:t>Ford AT and </a:t>
            </a:r>
            <a:r>
              <a:rPr lang="en-CA" sz="1200" dirty="0" err="1">
                <a:effectLst/>
                <a:latin typeface="Helvetica Neue" panose="02000503000000020004" pitchFamily="2" charset="0"/>
              </a:rPr>
              <a:t>Goheen</a:t>
            </a:r>
            <a:r>
              <a:rPr lang="en-CA" sz="1200" dirty="0">
                <a:effectLst/>
                <a:latin typeface="Helvetica Neue" panose="02000503000000020004" pitchFamily="2" charset="0"/>
              </a:rPr>
              <a:t> JR. (2015) Trophic Cascades by Large Carnivores: A Case for Strong Inference and Mechanism. </a:t>
            </a:r>
            <a:r>
              <a:rPr lang="en-CA" sz="1200" i="1" dirty="0">
                <a:effectLst/>
                <a:latin typeface="Helvetica Neue" panose="02000503000000020004" pitchFamily="2" charset="0"/>
              </a:rPr>
              <a:t>Trends in Ecology and Evolution</a:t>
            </a:r>
            <a:r>
              <a:rPr lang="en-CA" sz="1200" dirty="0">
                <a:effectLst/>
                <a:latin typeface="Helvetica Neue" panose="02000503000000020004" pitchFamily="2" charset="0"/>
              </a:rPr>
              <a:t> </a:t>
            </a:r>
            <a:r>
              <a:rPr lang="en-CA" sz="1200" b="1" dirty="0">
                <a:effectLst/>
                <a:latin typeface="Helvetica Neue" panose="02000503000000020004" pitchFamily="2" charset="0"/>
              </a:rPr>
              <a:t>30</a:t>
            </a:r>
            <a:r>
              <a:rPr lang="en-CA" sz="1200" dirty="0">
                <a:effectLst/>
                <a:latin typeface="Helvetica Neue" panose="02000503000000020004" pitchFamily="2" charset="0"/>
              </a:rPr>
              <a:t>, 725-735.</a:t>
            </a:r>
          </a:p>
        </p:txBody>
      </p:sp>
    </p:spTree>
    <p:extLst>
      <p:ext uri="{BB962C8B-B14F-4D97-AF65-F5344CB8AC3E}">
        <p14:creationId xmlns:p14="http://schemas.microsoft.com/office/powerpoint/2010/main" val="23101531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p:cNvSpPr>
            <a:spLocks noGrp="1"/>
          </p:cNvSpPr>
          <p:nvPr>
            <p:ph type="title"/>
          </p:nvPr>
        </p:nvSpPr>
        <p:spPr>
          <a:xfrm>
            <a:off x="609600" y="-152400"/>
            <a:ext cx="7886700" cy="1325563"/>
          </a:xfrm>
        </p:spPr>
        <p:txBody>
          <a:bodyPr/>
          <a:lstStyle/>
          <a:p>
            <a:pPr eaLnBrk="1" hangingPunct="1"/>
            <a:r>
              <a:rPr lang="en-US" dirty="0">
                <a:ea typeface="ＭＳ Ｐゴシック" charset="-128"/>
              </a:rPr>
              <a:t>Suggested reading</a:t>
            </a:r>
          </a:p>
        </p:txBody>
      </p:sp>
      <p:sp>
        <p:nvSpPr>
          <p:cNvPr id="111619" name="Content Placeholder 2"/>
          <p:cNvSpPr>
            <a:spLocks noGrp="1"/>
          </p:cNvSpPr>
          <p:nvPr>
            <p:ph idx="1"/>
          </p:nvPr>
        </p:nvSpPr>
        <p:spPr>
          <a:xfrm>
            <a:off x="381000" y="990600"/>
            <a:ext cx="8382000" cy="5867400"/>
          </a:xfrm>
        </p:spPr>
        <p:txBody>
          <a:bodyPr>
            <a:normAutofit lnSpcReduction="10000"/>
          </a:bodyPr>
          <a:lstStyle/>
          <a:p>
            <a:pPr eaLnBrk="1" hangingPunct="1">
              <a:lnSpc>
                <a:spcPct val="90000"/>
              </a:lnSpc>
              <a:buFont typeface="Arial" charset="0"/>
              <a:buNone/>
            </a:pPr>
            <a:r>
              <a:rPr lang="en-US" sz="1100" dirty="0" err="1">
                <a:ea typeface="ＭＳ Ｐゴシック" charset="-128"/>
              </a:rPr>
              <a:t>Beschta</a:t>
            </a:r>
            <a:r>
              <a:rPr lang="en-US" sz="1100" dirty="0">
                <a:ea typeface="ＭＳ Ｐゴシック" charset="-128"/>
              </a:rPr>
              <a:t>, R. L., and W. J. Ripple. 2005. Linking Wolves and Plants: Aldo Leopold on Trophic Cascades. Bioscience </a:t>
            </a:r>
            <a:r>
              <a:rPr lang="en-US" sz="1100" b="1" dirty="0">
                <a:ea typeface="ＭＳ Ｐゴシック" charset="-128"/>
              </a:rPr>
              <a:t>55:613-621.</a:t>
            </a:r>
          </a:p>
          <a:p>
            <a:pPr eaLnBrk="1" hangingPunct="1">
              <a:lnSpc>
                <a:spcPct val="90000"/>
              </a:lnSpc>
              <a:buFont typeface="Arial" charset="0"/>
              <a:buNone/>
            </a:pPr>
            <a:r>
              <a:rPr lang="en-US" sz="1100" dirty="0" err="1">
                <a:ea typeface="ＭＳ Ｐゴシック" charset="-128"/>
              </a:rPr>
              <a:t>Beschta</a:t>
            </a:r>
            <a:r>
              <a:rPr lang="en-US" sz="1100" dirty="0">
                <a:ea typeface="ＭＳ Ｐゴシック" charset="-128"/>
              </a:rPr>
              <a:t>, R. L., and W. J. Ripple. 2009. Large predators and trophic cascades in terrestrial ecosystems of the western United States. Biological Conservation </a:t>
            </a:r>
            <a:r>
              <a:rPr lang="en-US" sz="1100" b="1" dirty="0">
                <a:ea typeface="ＭＳ Ｐゴシック" charset="-128"/>
              </a:rPr>
              <a:t>142:2401-2414.</a:t>
            </a:r>
          </a:p>
          <a:p>
            <a:pPr eaLnBrk="1" hangingPunct="1">
              <a:lnSpc>
                <a:spcPct val="90000"/>
              </a:lnSpc>
              <a:buNone/>
            </a:pPr>
            <a:r>
              <a:rPr lang="en-US" sz="1100" dirty="0"/>
              <a:t>Burkholder, D. A., </a:t>
            </a:r>
            <a:r>
              <a:rPr lang="en-US" sz="1100" dirty="0" err="1"/>
              <a:t>Heithaus</a:t>
            </a:r>
            <a:r>
              <a:rPr lang="en-US" sz="1100" dirty="0"/>
              <a:t>, M. R., </a:t>
            </a:r>
            <a:r>
              <a:rPr lang="en-US" sz="1100" dirty="0" err="1"/>
              <a:t>Fourqurean</a:t>
            </a:r>
            <a:r>
              <a:rPr lang="en-US" sz="1100" dirty="0"/>
              <a:t>, J. W., </a:t>
            </a:r>
            <a:r>
              <a:rPr lang="en-US" sz="1100" dirty="0" err="1"/>
              <a:t>Wirsing</a:t>
            </a:r>
            <a:r>
              <a:rPr lang="en-US" sz="1100" dirty="0"/>
              <a:t>, A. and Dill, L. M. (2013) Patterns of top-down control in a </a:t>
            </a:r>
            <a:r>
              <a:rPr lang="en-US" sz="1100" dirty="0" err="1"/>
              <a:t>seagrass</a:t>
            </a:r>
            <a:r>
              <a:rPr lang="en-US" sz="1100" dirty="0"/>
              <a:t> ecosystem: could a roving apex predator induce a </a:t>
            </a:r>
            <a:r>
              <a:rPr lang="en-US" sz="1100" dirty="0" err="1"/>
              <a:t>behaviour</a:t>
            </a:r>
            <a:r>
              <a:rPr lang="en-US" sz="1100" dirty="0"/>
              <a:t>-mediated trophic cascade? </a:t>
            </a:r>
            <a:r>
              <a:rPr lang="en-US" sz="1100" i="1" dirty="0"/>
              <a:t>Journal of Animal Ecology</a:t>
            </a:r>
            <a:r>
              <a:rPr lang="en-US" sz="1100" b="1" i="1" dirty="0"/>
              <a:t>, </a:t>
            </a:r>
            <a:r>
              <a:rPr lang="en-US" sz="1100" dirty="0"/>
              <a:t>DOI: 10.1111/1365-2656.12097</a:t>
            </a:r>
            <a:r>
              <a:rPr lang="en-US" sz="1100" b="1" i="1" dirty="0"/>
              <a:t>.</a:t>
            </a:r>
          </a:p>
          <a:p>
            <a:pPr eaLnBrk="1" hangingPunct="1">
              <a:lnSpc>
                <a:spcPct val="90000"/>
              </a:lnSpc>
              <a:buFont typeface="Arial" charset="0"/>
              <a:buNone/>
            </a:pPr>
            <a:r>
              <a:rPr lang="en-US" sz="1100" dirty="0">
                <a:ea typeface="ＭＳ Ｐゴシック" charset="-128"/>
              </a:rPr>
              <a:t>Dulvy, N. K., R. P. Freckleton, and N. V. C. Polunin. 2004. Coral reef cascades and the indirect effects of predator removal by exploitation. Ecology Letters </a:t>
            </a:r>
            <a:r>
              <a:rPr lang="en-US" sz="1100" b="1" dirty="0">
                <a:ea typeface="ＭＳ Ｐゴシック" charset="-128"/>
              </a:rPr>
              <a:t>7:410-416.</a:t>
            </a:r>
          </a:p>
          <a:p>
            <a:pPr eaLnBrk="1" hangingPunct="1">
              <a:lnSpc>
                <a:spcPct val="90000"/>
              </a:lnSpc>
              <a:buFont typeface="Arial" charset="0"/>
              <a:buNone/>
            </a:pPr>
            <a:r>
              <a:rPr lang="en-US" sz="1100" dirty="0">
                <a:ea typeface="ＭＳ Ｐゴシック" charset="-128"/>
              </a:rPr>
              <a:t>Estes et al. (1998) Killer Whale Predation on Sea Otters, Linking Oceanic and Nearshore Ecosystems. </a:t>
            </a:r>
            <a:r>
              <a:rPr lang="en-US" sz="1100" i="1" dirty="0">
                <a:ea typeface="ＭＳ Ｐゴシック" charset="-128"/>
              </a:rPr>
              <a:t>Science, </a:t>
            </a:r>
            <a:r>
              <a:rPr lang="en-US" sz="1100" dirty="0">
                <a:ea typeface="ＭＳ Ｐゴシック" charset="-128"/>
              </a:rPr>
              <a:t>282, 473-476</a:t>
            </a:r>
          </a:p>
          <a:p>
            <a:pPr eaLnBrk="1" hangingPunct="1">
              <a:lnSpc>
                <a:spcPct val="90000"/>
              </a:lnSpc>
              <a:buNone/>
            </a:pPr>
            <a:r>
              <a:rPr lang="en-US" sz="1100" dirty="0"/>
              <a:t>Knowlton N. 1992. Thresholds and multiple stable states in coral reef dynamics. </a:t>
            </a:r>
            <a:r>
              <a:rPr lang="en-US" sz="1100" i="1" dirty="0"/>
              <a:t>American Zoologist</a:t>
            </a:r>
            <a:r>
              <a:rPr lang="en-US" sz="1100" dirty="0"/>
              <a:t> </a:t>
            </a:r>
            <a:r>
              <a:rPr lang="en-US" sz="1100" b="1" dirty="0"/>
              <a:t>32</a:t>
            </a:r>
            <a:r>
              <a:rPr lang="en-US" sz="1100" dirty="0"/>
              <a:t>: 674-682.</a:t>
            </a:r>
            <a:endParaRPr lang="en-US" sz="1100" dirty="0">
              <a:ea typeface="ＭＳ Ｐゴシック" charset="-128"/>
            </a:endParaRPr>
          </a:p>
          <a:p>
            <a:pPr eaLnBrk="1" hangingPunct="1">
              <a:lnSpc>
                <a:spcPct val="90000"/>
              </a:lnSpc>
              <a:buNone/>
            </a:pPr>
            <a:r>
              <a:rPr lang="en-US" sz="1100" dirty="0"/>
              <a:t>May RM (1977) Thresholds and breakpoints in ecosystems with a multiplicity of stable states. Nature 269:471-477</a:t>
            </a:r>
          </a:p>
          <a:p>
            <a:pPr eaLnBrk="1" hangingPunct="1">
              <a:lnSpc>
                <a:spcPct val="90000"/>
              </a:lnSpc>
              <a:buNone/>
            </a:pPr>
            <a:r>
              <a:rPr lang="en-US" sz="1100" dirty="0">
                <a:ea typeface="ＭＳ Ｐゴシック" charset="-128"/>
              </a:rPr>
              <a:t>L. Scott Mills et al. (1993) The Keystone-Species Concept in Ecology and Conservation. </a:t>
            </a:r>
            <a:r>
              <a:rPr lang="en-US" sz="1100" i="1" dirty="0" err="1">
                <a:ea typeface="ＭＳ Ｐゴシック" charset="-128"/>
              </a:rPr>
              <a:t>BioScience</a:t>
            </a:r>
            <a:r>
              <a:rPr lang="en-US" sz="1100" dirty="0">
                <a:ea typeface="ＭＳ Ｐゴシック" charset="-128"/>
              </a:rPr>
              <a:t>, </a:t>
            </a:r>
            <a:r>
              <a:rPr lang="en-US" sz="1100" b="1" dirty="0">
                <a:ea typeface="ＭＳ Ｐゴシック" charset="-128"/>
              </a:rPr>
              <a:t>43</a:t>
            </a:r>
            <a:r>
              <a:rPr lang="en-US" sz="1100" dirty="0">
                <a:ea typeface="ＭＳ Ｐゴシック" charset="-128"/>
              </a:rPr>
              <a:t> (4), 219 (1993).</a:t>
            </a:r>
          </a:p>
          <a:p>
            <a:pPr eaLnBrk="1" hangingPunct="1">
              <a:lnSpc>
                <a:spcPct val="90000"/>
              </a:lnSpc>
              <a:buNone/>
            </a:pPr>
            <a:r>
              <a:rPr lang="en-US" sz="1100" dirty="0"/>
              <a:t>Polis GA, Sears ALW, </a:t>
            </a:r>
            <a:r>
              <a:rPr lang="en-US" sz="1100" dirty="0" err="1"/>
              <a:t>Huxel</a:t>
            </a:r>
            <a:r>
              <a:rPr lang="en-US" sz="1100" dirty="0"/>
              <a:t> GR, Strong DR, &amp; </a:t>
            </a:r>
            <a:r>
              <a:rPr lang="en-US" sz="1100" dirty="0" err="1"/>
              <a:t>Maron</a:t>
            </a:r>
            <a:r>
              <a:rPr lang="en-US" sz="1100" dirty="0"/>
              <a:t> J (When is a trophic cascade a trophic cascade? </a:t>
            </a:r>
            <a:r>
              <a:rPr lang="en-US" sz="1100" i="1" dirty="0"/>
              <a:t>Trends in Ecology &amp; Evolution</a:t>
            </a:r>
            <a:r>
              <a:rPr lang="en-US" sz="1100" dirty="0"/>
              <a:t> 15(11):473-475.</a:t>
            </a:r>
          </a:p>
          <a:p>
            <a:pPr eaLnBrk="1" hangingPunct="1">
              <a:lnSpc>
                <a:spcPct val="90000"/>
              </a:lnSpc>
              <a:buFont typeface="Arial" charset="0"/>
              <a:buNone/>
            </a:pPr>
            <a:r>
              <a:rPr lang="en-US" sz="1100" dirty="0">
                <a:ea typeface="ＭＳ Ｐゴシック" charset="-128"/>
              </a:rPr>
              <a:t>Power, M. E., D. </a:t>
            </a:r>
            <a:r>
              <a:rPr lang="en-US" sz="1100" dirty="0" err="1">
                <a:ea typeface="ＭＳ Ｐゴシック" charset="-128"/>
              </a:rPr>
              <a:t>Tilman</a:t>
            </a:r>
            <a:r>
              <a:rPr lang="en-US" sz="1100" dirty="0">
                <a:ea typeface="ＭＳ Ｐゴシック" charset="-128"/>
              </a:rPr>
              <a:t>, J. A. Estes, B. A. </a:t>
            </a:r>
            <a:r>
              <a:rPr lang="en-US" sz="1100" dirty="0" err="1">
                <a:ea typeface="ＭＳ Ｐゴシック" charset="-128"/>
              </a:rPr>
              <a:t>Menge</a:t>
            </a:r>
            <a:r>
              <a:rPr lang="en-US" sz="1100" dirty="0">
                <a:ea typeface="ＭＳ Ｐゴシック" charset="-128"/>
              </a:rPr>
              <a:t>, W. J. Bond, L. S. Mills, G. Daily, J. C. </a:t>
            </a:r>
            <a:r>
              <a:rPr lang="en-US" sz="1100" dirty="0" err="1">
                <a:ea typeface="ＭＳ Ｐゴシック" charset="-128"/>
              </a:rPr>
              <a:t>Castilla</a:t>
            </a:r>
            <a:r>
              <a:rPr lang="en-US" sz="1100" dirty="0">
                <a:ea typeface="ＭＳ Ｐゴシック" charset="-128"/>
              </a:rPr>
              <a:t>, J. </a:t>
            </a:r>
            <a:r>
              <a:rPr lang="en-US" sz="1100" dirty="0" err="1">
                <a:ea typeface="ＭＳ Ｐゴシック" charset="-128"/>
              </a:rPr>
              <a:t>Lubchenco</a:t>
            </a:r>
            <a:r>
              <a:rPr lang="en-US" sz="1100" dirty="0">
                <a:ea typeface="ＭＳ Ｐゴシック" charset="-128"/>
              </a:rPr>
              <a:t>, and R. T. Paine. 1996. Challenges in the quest for keystones. Bioscience </a:t>
            </a:r>
            <a:r>
              <a:rPr lang="en-US" sz="1100" b="1" dirty="0">
                <a:ea typeface="ＭＳ Ｐゴシック" charset="-128"/>
              </a:rPr>
              <a:t>46:609-620.</a:t>
            </a:r>
          </a:p>
          <a:p>
            <a:pPr eaLnBrk="1" hangingPunct="1">
              <a:lnSpc>
                <a:spcPct val="90000"/>
              </a:lnSpc>
              <a:buFont typeface="Arial" charset="0"/>
              <a:buNone/>
            </a:pPr>
            <a:r>
              <a:rPr lang="en-US" sz="1100" dirty="0" err="1">
                <a:ea typeface="ＭＳ Ｐゴシック" charset="-128"/>
              </a:rPr>
              <a:t>Prugh</a:t>
            </a:r>
            <a:r>
              <a:rPr lang="en-US" sz="1100" dirty="0">
                <a:ea typeface="ＭＳ Ｐゴシック" charset="-128"/>
              </a:rPr>
              <a:t>, L. R., C. J. Stoner, C. W. Epps, W. T. Bean, W. J. Ripple, A. S. </a:t>
            </a:r>
            <a:r>
              <a:rPr lang="en-US" sz="1100" dirty="0" err="1">
                <a:ea typeface="ＭＳ Ｐゴシック" charset="-128"/>
              </a:rPr>
              <a:t>Laliberte</a:t>
            </a:r>
            <a:r>
              <a:rPr lang="en-US" sz="1100" dirty="0">
                <a:ea typeface="ＭＳ Ｐゴシック" charset="-128"/>
              </a:rPr>
              <a:t>, and J. S. </a:t>
            </a:r>
            <a:r>
              <a:rPr lang="en-US" sz="1100" dirty="0" err="1">
                <a:ea typeface="ＭＳ Ｐゴシック" charset="-128"/>
              </a:rPr>
              <a:t>Brashares</a:t>
            </a:r>
            <a:r>
              <a:rPr lang="en-US" sz="1100" dirty="0">
                <a:ea typeface="ＭＳ Ｐゴシック" charset="-128"/>
              </a:rPr>
              <a:t>. 2009. The Rise of the Mesopredator. Bioscience </a:t>
            </a:r>
            <a:r>
              <a:rPr lang="en-US" sz="1100" b="1" dirty="0">
                <a:ea typeface="ＭＳ Ｐゴシック" charset="-128"/>
              </a:rPr>
              <a:t>59:779-791.</a:t>
            </a:r>
          </a:p>
          <a:p>
            <a:pPr eaLnBrk="1" hangingPunct="1">
              <a:lnSpc>
                <a:spcPct val="90000"/>
              </a:lnSpc>
              <a:buFont typeface="Arial" charset="0"/>
              <a:buNone/>
            </a:pPr>
            <a:r>
              <a:rPr lang="en-US" sz="1100" dirty="0">
                <a:ea typeface="ＭＳ Ｐゴシック" charset="-128"/>
              </a:rPr>
              <a:t>Ripple, W. J., and R. L. </a:t>
            </a:r>
            <a:r>
              <a:rPr lang="en-US" sz="1100" dirty="0" err="1">
                <a:ea typeface="ＭＳ Ｐゴシック" charset="-128"/>
              </a:rPr>
              <a:t>Beschta</a:t>
            </a:r>
            <a:r>
              <a:rPr lang="en-US" sz="1100" dirty="0">
                <a:ea typeface="ＭＳ Ｐゴシック" charset="-128"/>
              </a:rPr>
              <a:t>. 2006. Linking a cougar decline, trophic cascade, and catastrophic regime shift in Zion National Park. Biological Conservation </a:t>
            </a:r>
            <a:r>
              <a:rPr lang="en-US" sz="1100" b="1" dirty="0">
                <a:ea typeface="ＭＳ Ｐゴシック" charset="-128"/>
              </a:rPr>
              <a:t>133:397-408.</a:t>
            </a:r>
          </a:p>
          <a:p>
            <a:pPr eaLnBrk="1" hangingPunct="1">
              <a:lnSpc>
                <a:spcPct val="90000"/>
              </a:lnSpc>
              <a:buFont typeface="Arial" charset="0"/>
              <a:buNone/>
            </a:pPr>
            <a:r>
              <a:rPr lang="en-US" sz="1100" dirty="0">
                <a:ea typeface="ＭＳ Ｐゴシック" charset="-128"/>
              </a:rPr>
              <a:t>Ripple, W. J., T. P. Rooney, and R. L. </a:t>
            </a:r>
            <a:r>
              <a:rPr lang="en-US" sz="1100" dirty="0" err="1">
                <a:ea typeface="ＭＳ Ｐゴシック" charset="-128"/>
              </a:rPr>
              <a:t>Beschta</a:t>
            </a:r>
            <a:r>
              <a:rPr lang="en-US" sz="1100" dirty="0">
                <a:ea typeface="ＭＳ Ｐゴシック" charset="-128"/>
              </a:rPr>
              <a:t>. 2010. Large predators, deer and trophic cascades in boreal and temperate ecosystems. Pages 141-161 </a:t>
            </a:r>
            <a:r>
              <a:rPr lang="en-US" sz="1100" i="1" dirty="0">
                <a:ea typeface="ＭＳ Ｐゴシック" charset="-128"/>
              </a:rPr>
              <a:t>in J. </a:t>
            </a:r>
            <a:r>
              <a:rPr lang="en-US" sz="1100" i="1" dirty="0" err="1">
                <a:ea typeface="ＭＳ Ｐゴシック" charset="-128"/>
              </a:rPr>
              <a:t>Terborgh</a:t>
            </a:r>
            <a:r>
              <a:rPr lang="en-US" sz="1100" i="1" dirty="0">
                <a:ea typeface="ＭＳ Ｐゴシック" charset="-128"/>
              </a:rPr>
              <a:t> and J. A. Estes, editors. Trophic cascades. Island Press, Washington, DC.</a:t>
            </a:r>
          </a:p>
          <a:p>
            <a:pPr eaLnBrk="1" hangingPunct="1">
              <a:lnSpc>
                <a:spcPct val="90000"/>
              </a:lnSpc>
              <a:buNone/>
            </a:pPr>
            <a:r>
              <a:rPr lang="en-US" sz="1100" dirty="0"/>
              <a:t>Ripple WJ, </a:t>
            </a:r>
            <a:r>
              <a:rPr lang="en-US" sz="1100" dirty="0" err="1"/>
              <a:t>Beschta</a:t>
            </a:r>
            <a:r>
              <a:rPr lang="en-US" sz="1100" dirty="0"/>
              <a:t> RL. 2007. Restoring Yellowstone's aspen with wolves. </a:t>
            </a:r>
            <a:r>
              <a:rPr lang="en-US" sz="1100" i="1" dirty="0"/>
              <a:t>Biological Conservation</a:t>
            </a:r>
            <a:r>
              <a:rPr lang="en-US" sz="1100" dirty="0"/>
              <a:t> </a:t>
            </a:r>
            <a:r>
              <a:rPr lang="en-US" sz="1100" b="1" dirty="0"/>
              <a:t>138</a:t>
            </a:r>
            <a:r>
              <a:rPr lang="en-US" sz="1100" dirty="0"/>
              <a:t>: 514-519.</a:t>
            </a:r>
            <a:endParaRPr lang="en-US" sz="1100" i="1" dirty="0">
              <a:ea typeface="ＭＳ Ｐゴシック" charset="-128"/>
            </a:endParaRPr>
          </a:p>
          <a:p>
            <a:pPr eaLnBrk="1" hangingPunct="1">
              <a:lnSpc>
                <a:spcPct val="90000"/>
              </a:lnSpc>
              <a:buNone/>
            </a:pPr>
            <a:r>
              <a:rPr lang="en-US" sz="1100" dirty="0"/>
              <a:t>Salomon AK, </a:t>
            </a:r>
            <a:r>
              <a:rPr lang="en-US" sz="1100" dirty="0" err="1"/>
              <a:t>Gaichas</a:t>
            </a:r>
            <a:r>
              <a:rPr lang="en-US" sz="1100" dirty="0"/>
              <a:t> SK, Shears NT, Smith JE, </a:t>
            </a:r>
            <a:r>
              <a:rPr lang="en-US" sz="1100" dirty="0" err="1"/>
              <a:t>Madin</a:t>
            </a:r>
            <a:r>
              <a:rPr lang="en-US" sz="1100" dirty="0"/>
              <a:t> EMP, Gaines SD (2010) Key features and context-dependence of fishery-induced trophic cascades. Conservation Biology 24:382-394</a:t>
            </a:r>
          </a:p>
          <a:p>
            <a:pPr eaLnBrk="1" hangingPunct="1">
              <a:lnSpc>
                <a:spcPct val="90000"/>
              </a:lnSpc>
              <a:buNone/>
            </a:pPr>
            <a:r>
              <a:rPr lang="en-US" sz="1100" dirty="0" err="1"/>
              <a:t>Suraci</a:t>
            </a:r>
            <a:r>
              <a:rPr lang="en-US" sz="1100" dirty="0"/>
              <a:t> JP, </a:t>
            </a:r>
            <a:r>
              <a:rPr lang="en-US" sz="1100" dirty="0" err="1"/>
              <a:t>Clinchy</a:t>
            </a:r>
            <a:r>
              <a:rPr lang="en-US" sz="1100" dirty="0"/>
              <a:t> M, </a:t>
            </a:r>
            <a:r>
              <a:rPr lang="en-US" sz="1100" dirty="0" err="1"/>
              <a:t>Zanette</a:t>
            </a:r>
            <a:r>
              <a:rPr lang="en-US" sz="1100" dirty="0"/>
              <a:t> LY, Currie CMA, Dill LM. 2014. Mammalian </a:t>
            </a:r>
            <a:r>
              <a:rPr lang="en-US" sz="1100" dirty="0" err="1"/>
              <a:t>mesopredators</a:t>
            </a:r>
            <a:r>
              <a:rPr lang="en-US" sz="1100" dirty="0"/>
              <a:t> on islands directly impact both terrestrial and marine communities. </a:t>
            </a:r>
            <a:r>
              <a:rPr lang="en-US" sz="1100" i="1" dirty="0" err="1"/>
              <a:t>Oecologia</a:t>
            </a:r>
            <a:r>
              <a:rPr lang="en-US" sz="1100" dirty="0"/>
              <a:t> </a:t>
            </a:r>
            <a:r>
              <a:rPr lang="en-US" sz="1100" b="1" dirty="0"/>
              <a:t>176</a:t>
            </a:r>
            <a:r>
              <a:rPr lang="en-US" sz="1100" dirty="0"/>
              <a:t>: 1087-1100.</a:t>
            </a:r>
            <a:endParaRPr lang="en-US" sz="1100" i="1" dirty="0">
              <a:ea typeface="ＭＳ Ｐゴシック" charset="-128"/>
            </a:endParaRPr>
          </a:p>
          <a:p>
            <a:pPr eaLnBrk="1" hangingPunct="1">
              <a:lnSpc>
                <a:spcPct val="90000"/>
              </a:lnSpc>
              <a:buFont typeface="Arial" charset="0"/>
              <a:buNone/>
            </a:pPr>
            <a:r>
              <a:rPr lang="en-US" sz="1100" dirty="0" err="1">
                <a:ea typeface="ＭＳ Ｐゴシック" charset="-128"/>
              </a:rPr>
              <a:t>Terborgh</a:t>
            </a:r>
            <a:r>
              <a:rPr lang="en-US" sz="1100" dirty="0">
                <a:ea typeface="ＭＳ Ｐゴシック" charset="-128"/>
              </a:rPr>
              <a:t>, J. et al. (2001) Ecological Meltdown in Predator-Free Forest Fragments. </a:t>
            </a:r>
            <a:r>
              <a:rPr lang="en-US" sz="1100" i="1" dirty="0">
                <a:ea typeface="ＭＳ Ｐゴシック" charset="-128"/>
              </a:rPr>
              <a:t>Science</a:t>
            </a:r>
            <a:r>
              <a:rPr lang="en-US" sz="1100" dirty="0">
                <a:ea typeface="ＭＳ Ｐゴシック" charset="-128"/>
              </a:rPr>
              <a:t> 294, 1923-1926.</a:t>
            </a:r>
          </a:p>
          <a:p>
            <a:pPr eaLnBrk="1" hangingPunct="1">
              <a:lnSpc>
                <a:spcPct val="90000"/>
              </a:lnSpc>
              <a:buNone/>
            </a:pPr>
            <a:r>
              <a:rPr lang="en-CA" sz="1100" dirty="0"/>
              <a:t>Wootton JT, Power ME. 1993. Productivity, consumers, and the structure of a river food chain. Proceedings of the National Academy of Sciences 90:1384-1387.</a:t>
            </a:r>
          </a:p>
          <a:p>
            <a:pPr eaLnBrk="1" hangingPunct="1">
              <a:lnSpc>
                <a:spcPct val="90000"/>
              </a:lnSpc>
              <a:buFont typeface="Arial" charset="0"/>
              <a:buNone/>
            </a:pPr>
            <a:endParaRPr lang="en-US" sz="1100" dirty="0">
              <a:ea typeface="ＭＳ Ｐゴシック" charset="-128"/>
            </a:endParaRPr>
          </a:p>
          <a:p>
            <a:pPr eaLnBrk="1" hangingPunct="1">
              <a:lnSpc>
                <a:spcPct val="90000"/>
              </a:lnSpc>
              <a:buFont typeface="Arial" charset="0"/>
              <a:buNone/>
            </a:pPr>
            <a:endParaRPr lang="en-US" sz="1100" dirty="0">
              <a:ea typeface="ＭＳ Ｐゴシック" charset="-128"/>
            </a:endParaRPr>
          </a:p>
          <a:p>
            <a:pPr eaLnBrk="1" hangingPunct="1">
              <a:lnSpc>
                <a:spcPct val="90000"/>
              </a:lnSpc>
              <a:buFont typeface="Arial" charset="0"/>
              <a:buNone/>
            </a:pPr>
            <a:endParaRPr lang="en-US" sz="1100" dirty="0">
              <a:ea typeface="ＭＳ Ｐゴシック" charset="-128"/>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2862557"/>
            <a:ext cx="9144000" cy="1132885"/>
          </a:xfrm>
          <a:prstGeom prst="rect">
            <a:avLst/>
          </a:prstGeom>
        </p:spPr>
      </p:pic>
      <p:pic>
        <p:nvPicPr>
          <p:cNvPr id="7" name="Picture 6"/>
          <p:cNvPicPr>
            <a:picLocks noChangeAspect="1"/>
          </p:cNvPicPr>
          <p:nvPr/>
        </p:nvPicPr>
        <p:blipFill>
          <a:blip r:embed="rId3"/>
          <a:stretch>
            <a:fillRect/>
          </a:stretch>
        </p:blipFill>
        <p:spPr>
          <a:xfrm>
            <a:off x="0" y="4012614"/>
            <a:ext cx="9144000" cy="1582615"/>
          </a:xfrm>
          <a:prstGeom prst="rect">
            <a:avLst/>
          </a:prstGeom>
        </p:spPr>
      </p:pic>
      <p:sp>
        <p:nvSpPr>
          <p:cNvPr id="2" name="Title 1">
            <a:extLst>
              <a:ext uri="{FF2B5EF4-FFF2-40B4-BE49-F238E27FC236}">
                <a16:creationId xmlns:a16="http://schemas.microsoft.com/office/drawing/2014/main" id="{70E1D0EE-EFCA-B944-A9E5-293738538FB4}"/>
              </a:ext>
            </a:extLst>
          </p:cNvPr>
          <p:cNvSpPr>
            <a:spLocks noGrp="1"/>
          </p:cNvSpPr>
          <p:nvPr>
            <p:ph type="title"/>
          </p:nvPr>
        </p:nvSpPr>
        <p:spPr/>
        <p:txBody>
          <a:bodyPr/>
          <a:lstStyle/>
          <a:p>
            <a:r>
              <a:rPr lang="en-US" dirty="0"/>
              <a:t>The world is green</a:t>
            </a:r>
          </a:p>
        </p:txBody>
      </p:sp>
    </p:spTree>
    <p:extLst>
      <p:ext uri="{BB962C8B-B14F-4D97-AF65-F5344CB8AC3E}">
        <p14:creationId xmlns:p14="http://schemas.microsoft.com/office/powerpoint/2010/main" val="5664064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4B0A29-D513-0A46-95E7-BA61873AE686}"/>
              </a:ext>
            </a:extLst>
          </p:cNvPr>
          <p:cNvSpPr>
            <a:spLocks noGrp="1"/>
          </p:cNvSpPr>
          <p:nvPr>
            <p:ph type="title"/>
          </p:nvPr>
        </p:nvSpPr>
        <p:spPr/>
        <p:txBody>
          <a:bodyPr>
            <a:normAutofit fontScale="90000"/>
          </a:bodyPr>
          <a:lstStyle/>
          <a:p>
            <a:r>
              <a:rPr lang="en-US" dirty="0"/>
              <a:t>Three main findings lead to the conclusion that carnivores suppress herbivores benefiting plants</a:t>
            </a:r>
          </a:p>
        </p:txBody>
      </p:sp>
      <p:sp>
        <p:nvSpPr>
          <p:cNvPr id="5" name="Content Placeholder 4">
            <a:extLst>
              <a:ext uri="{FF2B5EF4-FFF2-40B4-BE49-F238E27FC236}">
                <a16:creationId xmlns:a16="http://schemas.microsoft.com/office/drawing/2014/main" id="{7CF72727-0219-C444-86FC-8C00F7F0DF82}"/>
              </a:ext>
            </a:extLst>
          </p:cNvPr>
          <p:cNvSpPr>
            <a:spLocks noGrp="1"/>
          </p:cNvSpPr>
          <p:nvPr>
            <p:ph idx="1"/>
          </p:nvPr>
        </p:nvSpPr>
        <p:spPr>
          <a:xfrm>
            <a:off x="838200" y="1905000"/>
            <a:ext cx="7391400" cy="2209800"/>
          </a:xfrm>
        </p:spPr>
        <p:txBody>
          <a:bodyPr>
            <a:normAutofit lnSpcReduction="10000"/>
          </a:bodyPr>
          <a:lstStyle/>
          <a:p>
            <a:pPr marL="514350" indent="-514350">
              <a:buFont typeface="+mj-lt"/>
              <a:buAutoNum type="arabicPeriod"/>
            </a:pPr>
            <a:r>
              <a:rPr lang="en-US" dirty="0"/>
              <a:t>Carnivores should be limited by competition for their food (herbivores), in the absence of higher–level predation</a:t>
            </a:r>
          </a:p>
          <a:p>
            <a:pPr marL="514350" indent="-514350">
              <a:buFont typeface="+mj-lt"/>
              <a:buAutoNum type="arabicPeriod"/>
            </a:pPr>
            <a:r>
              <a:rPr lang="en-US" dirty="0"/>
              <a:t>Consequently, herbivores should be held below their carrying capacity by carnivores and have little impact on their food (plants),</a:t>
            </a:r>
          </a:p>
          <a:p>
            <a:pPr marL="514350" indent="-514350">
              <a:buFont typeface="+mj-lt"/>
              <a:buAutoNum type="arabicPeriod"/>
            </a:pPr>
            <a:r>
              <a:rPr lang="en-US" dirty="0"/>
              <a:t>In the absence of control by herbivores, plants should be dense and limited by competition</a:t>
            </a:r>
          </a:p>
        </p:txBody>
      </p:sp>
    </p:spTree>
    <p:extLst>
      <p:ext uri="{BB962C8B-B14F-4D97-AF65-F5344CB8AC3E}">
        <p14:creationId xmlns:p14="http://schemas.microsoft.com/office/powerpoint/2010/main" val="19453959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Despite the logic this is only now widely accepted</a:t>
            </a:r>
          </a:p>
        </p:txBody>
      </p:sp>
      <p:sp>
        <p:nvSpPr>
          <p:cNvPr id="3" name="Content Placeholder 2"/>
          <p:cNvSpPr>
            <a:spLocks noGrp="1"/>
          </p:cNvSpPr>
          <p:nvPr>
            <p:ph idx="1"/>
          </p:nvPr>
        </p:nvSpPr>
        <p:spPr>
          <a:xfrm>
            <a:off x="304800" y="1963232"/>
            <a:ext cx="8686800" cy="4525963"/>
          </a:xfrm>
        </p:spPr>
        <p:txBody>
          <a:bodyPr>
            <a:normAutofit fontScale="85000" lnSpcReduction="20000"/>
          </a:bodyPr>
          <a:lstStyle/>
          <a:p>
            <a:pPr marL="0" indent="0">
              <a:buNone/>
            </a:pPr>
            <a:r>
              <a:rPr lang="en-US" sz="2400" dirty="0"/>
              <a:t>Objections: </a:t>
            </a:r>
          </a:p>
          <a:p>
            <a:pPr marL="0" indent="0">
              <a:buNone/>
            </a:pPr>
            <a:endParaRPr lang="en-US" sz="2400" dirty="0"/>
          </a:p>
          <a:p>
            <a:pPr marL="0" indent="0">
              <a:buNone/>
            </a:pPr>
            <a:r>
              <a:rPr lang="en-US" sz="2400" dirty="0"/>
              <a:t>The world is green because most is inedible due to chemical defenses (</a:t>
            </a:r>
            <a:r>
              <a:rPr lang="en-US" sz="2400" dirty="0" err="1"/>
              <a:t>Erhlich</a:t>
            </a:r>
            <a:r>
              <a:rPr lang="en-US" sz="2400" dirty="0"/>
              <a:t> &amp; Raven 1964)</a:t>
            </a:r>
          </a:p>
          <a:p>
            <a:pPr marL="0" indent="0">
              <a:buNone/>
            </a:pPr>
            <a:endParaRPr lang="en-US" sz="2400" dirty="0"/>
          </a:p>
          <a:p>
            <a:pPr marL="0" indent="0">
              <a:buNone/>
            </a:pPr>
            <a:r>
              <a:rPr lang="en-US" sz="2400" dirty="0"/>
              <a:t>“Community cascades</a:t>
            </a:r>
            <a:r>
              <a:rPr lang="mr-IN" sz="2400" dirty="0"/>
              <a:t>…</a:t>
            </a:r>
            <a:r>
              <a:rPr lang="en-US" sz="2400" dirty="0"/>
              <a:t> </a:t>
            </a:r>
            <a:r>
              <a:rPr lang="en-US" sz="2400" u="sng" dirty="0"/>
              <a:t>are absent to rare in terrestrial habitats</a:t>
            </a:r>
            <a:r>
              <a:rPr lang="en-US" sz="2400" dirty="0"/>
              <a:t>”</a:t>
            </a:r>
            <a:r>
              <a:rPr lang="mr-IN" sz="2400" dirty="0"/>
              <a:t>…</a:t>
            </a:r>
            <a:r>
              <a:rPr lang="en-US" sz="2400" dirty="0"/>
              <a:t>, because foodwebs have reticulate heterogeneous structure an that many prey, plants in particular are inedible Polis et al. (2000)</a:t>
            </a:r>
          </a:p>
          <a:p>
            <a:pPr marL="0" indent="0">
              <a:buNone/>
            </a:pPr>
            <a:endParaRPr lang="en-US" sz="2400" dirty="0"/>
          </a:p>
          <a:p>
            <a:pPr marL="0" indent="0">
              <a:buNone/>
            </a:pPr>
            <a:r>
              <a:rPr lang="en-US" sz="2400" dirty="0"/>
              <a:t>“Top-down regulation is a curiosity or aberration, present in some circumstances but not in others, and overall in the big picture, unimportant” (</a:t>
            </a:r>
            <a:r>
              <a:rPr lang="en-US" sz="2400" dirty="0" err="1"/>
              <a:t>Terbourgh</a:t>
            </a:r>
            <a:r>
              <a:rPr lang="en-US" sz="2400" dirty="0"/>
              <a:t> &amp; Estes 2010)</a:t>
            </a:r>
          </a:p>
          <a:p>
            <a:pPr marL="0" indent="0">
              <a:buNone/>
            </a:pPr>
            <a:endParaRPr lang="en-US" sz="2400" dirty="0"/>
          </a:p>
          <a:p>
            <a:pPr marL="0" indent="0">
              <a:buNone/>
            </a:pPr>
            <a:r>
              <a:rPr lang="en-US" sz="2400" dirty="0"/>
              <a:t>Basically, due to wide-ranging nature of large-bodied predators, “experiments of the scale required have been beyond the capacity and means of scientific establishment” (</a:t>
            </a:r>
            <a:r>
              <a:rPr lang="en-US" sz="2400" dirty="0" err="1"/>
              <a:t>Terbourgh</a:t>
            </a:r>
            <a:r>
              <a:rPr lang="en-US" sz="2400" dirty="0"/>
              <a:t> &amp; Estes 2010)</a:t>
            </a:r>
          </a:p>
          <a:p>
            <a:pPr marL="0" indent="0">
              <a:buNone/>
            </a:pPr>
            <a:endParaRPr lang="en-US" sz="2400" dirty="0"/>
          </a:p>
        </p:txBody>
      </p:sp>
    </p:spTree>
    <p:extLst>
      <p:ext uri="{BB962C8B-B14F-4D97-AF65-F5344CB8AC3E}">
        <p14:creationId xmlns:p14="http://schemas.microsoft.com/office/powerpoint/2010/main" val="8308195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5AAF2-7BB3-334E-8560-2990BE75EB8B}"/>
              </a:ext>
            </a:extLst>
          </p:cNvPr>
          <p:cNvSpPr>
            <a:spLocks noGrp="1"/>
          </p:cNvSpPr>
          <p:nvPr>
            <p:ph type="title"/>
          </p:nvPr>
        </p:nvSpPr>
        <p:spPr>
          <a:xfrm>
            <a:off x="457200" y="152400"/>
            <a:ext cx="8229600" cy="1143000"/>
          </a:xfrm>
        </p:spPr>
        <p:txBody>
          <a:bodyPr/>
          <a:lstStyle/>
          <a:p>
            <a:r>
              <a:rPr lang="en-US" dirty="0"/>
              <a:t>Top-down (herbivore) and bottom-up (nutrient) control equally likely</a:t>
            </a:r>
          </a:p>
        </p:txBody>
      </p:sp>
      <p:pic>
        <p:nvPicPr>
          <p:cNvPr id="4" name="Content Placeholder 3">
            <a:extLst>
              <a:ext uri="{FF2B5EF4-FFF2-40B4-BE49-F238E27FC236}">
                <a16:creationId xmlns:a16="http://schemas.microsoft.com/office/drawing/2014/main" id="{3424BFA9-58E2-E142-BB23-0A7F8BEE2400}"/>
              </a:ext>
            </a:extLst>
          </p:cNvPr>
          <p:cNvPicPr>
            <a:picLocks noGrp="1" noChangeAspect="1"/>
          </p:cNvPicPr>
          <p:nvPr>
            <p:ph idx="1"/>
          </p:nvPr>
        </p:nvPicPr>
        <p:blipFill>
          <a:blip r:embed="rId2"/>
          <a:stretch>
            <a:fillRect/>
          </a:stretch>
        </p:blipFill>
        <p:spPr>
          <a:xfrm>
            <a:off x="1752600" y="1512547"/>
            <a:ext cx="5029200" cy="5349718"/>
          </a:xfrm>
          <a:prstGeom prst="rect">
            <a:avLst/>
          </a:prstGeom>
        </p:spPr>
      </p:pic>
    </p:spTree>
    <p:extLst>
      <p:ext uri="{BB962C8B-B14F-4D97-AF65-F5344CB8AC3E}">
        <p14:creationId xmlns:p14="http://schemas.microsoft.com/office/powerpoint/2010/main" val="197564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8513</TotalTime>
  <Words>2952</Words>
  <Application>Microsoft Macintosh PowerPoint</Application>
  <PresentationFormat>On-screen Show (4:3)</PresentationFormat>
  <Paragraphs>383</Paragraphs>
  <Slides>51</Slides>
  <Notes>18</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51</vt:i4>
      </vt:variant>
    </vt:vector>
  </HeadingPairs>
  <TitlesOfParts>
    <vt:vector size="58" baseType="lpstr">
      <vt:lpstr>Arial</vt:lpstr>
      <vt:lpstr>Calibri</vt:lpstr>
      <vt:lpstr>Calibri Light</vt:lpstr>
      <vt:lpstr>Helvetica</vt:lpstr>
      <vt:lpstr>Helvetica Neue</vt:lpstr>
      <vt:lpstr>Office Theme</vt:lpstr>
      <vt:lpstr>1_Office Theme</vt:lpstr>
      <vt:lpstr>Keystone species and trophic cascades</vt:lpstr>
      <vt:lpstr>PowerPoint Presentation</vt:lpstr>
      <vt:lpstr>Roadmap for today</vt:lpstr>
      <vt:lpstr>Bottom-up vs. Top-Down processes</vt:lpstr>
      <vt:lpstr>Greenworld conjecture Hairston, Smith &amp; Slobodkin (HSS)</vt:lpstr>
      <vt:lpstr>The world is green</vt:lpstr>
      <vt:lpstr>Three main findings lead to the conclusion that carnivores suppress herbivores benefiting plants</vt:lpstr>
      <vt:lpstr>Despite the logic this is only now widely accepted</vt:lpstr>
      <vt:lpstr>Top-down (herbivore) and bottom-up (nutrient) control equally likely</vt:lpstr>
      <vt:lpstr>PowerPoint Presentation</vt:lpstr>
      <vt:lpstr>What is a keystone species?</vt:lpstr>
      <vt:lpstr>What is a keystone species?</vt:lpstr>
      <vt:lpstr>What a keystone isn’t (necessarily…)</vt:lpstr>
      <vt:lpstr>What sort of species are keystones?</vt:lpstr>
      <vt:lpstr>What is a trophic cascade?</vt:lpstr>
      <vt:lpstr>Trophic cascades can short-circuit a food web</vt:lpstr>
      <vt:lpstr>Consumer-resource dynamics, Allee effects, outbreaks and alternate states</vt:lpstr>
      <vt:lpstr>Population growth - predation rate</vt:lpstr>
      <vt:lpstr>Population growth + predation rate</vt:lpstr>
      <vt:lpstr>Allee effects and outbreak dynamics emerge from simple predator-prey models</vt:lpstr>
      <vt:lpstr>Starfish outbreaks modulated by Allee effect</vt:lpstr>
      <vt:lpstr>Fishing induced trophic cascade</vt:lpstr>
      <vt:lpstr>Cascading effects of loss of top predators</vt:lpstr>
      <vt:lpstr>Local consequences of the rise of mesopredators</vt:lpstr>
      <vt:lpstr>More birds without racoons…</vt:lpstr>
      <vt:lpstr>…and sea</vt:lpstr>
      <vt:lpstr>1. (Mainly) direct consumptive effect cascades - Wolf recovery</vt:lpstr>
      <vt:lpstr>Historical and recent gray wolf population trends in the conterminous 48 United States</vt:lpstr>
      <vt:lpstr>Natural experiment: Wolves</vt:lpstr>
      <vt:lpstr>Large-scale natural experiment:  Wolves in Yellowstone</vt:lpstr>
      <vt:lpstr>Uplands vs. Riparian</vt:lpstr>
      <vt:lpstr>Fallen log effects</vt:lpstr>
      <vt:lpstr>Not just elk, white-tailed deer too!</vt:lpstr>
      <vt:lpstr>Case Study: Wolves in Yellowstone</vt:lpstr>
      <vt:lpstr>Predator-deer-tree cascade in temperate forests</vt:lpstr>
      <vt:lpstr>PowerPoint Presentation</vt:lpstr>
      <vt:lpstr>“A severe decrease in recruitment of woody species following loss of predators”</vt:lpstr>
      <vt:lpstr>PowerPoint Presentation</vt:lpstr>
      <vt:lpstr>PowerPoint Presentation</vt:lpstr>
      <vt:lpstr>Trophic interactions due to predation risk and selected ecosystem responses in N Yellowstone</vt:lpstr>
      <vt:lpstr>2. Indirect behaviourally-mediated mesopredator effect / cascades</vt:lpstr>
      <vt:lpstr>PowerPoint Presentation</vt:lpstr>
      <vt:lpstr>Direct consumptive versus indirect “ecology of fear” effects</vt:lpstr>
      <vt:lpstr>PowerPoint Presentation</vt:lpstr>
      <vt:lpstr>Natural experiment: compare behaviour in  summer (sharks+) vs. winter (no shark)</vt:lpstr>
      <vt:lpstr>PowerPoint Presentation</vt:lpstr>
      <vt:lpstr>PowerPoint Presentation</vt:lpstr>
      <vt:lpstr>PowerPoint Presentation</vt:lpstr>
      <vt:lpstr>Wider Implications</vt:lpstr>
      <vt:lpstr>Varying strength of inference</vt:lpstr>
      <vt:lpstr>Suggested reading</vt:lpstr>
    </vt:vector>
  </TitlesOfParts>
  <Company>SFU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biodiversity?</dc:title>
  <dc:creator>Nick Dulvy</dc:creator>
  <cp:lastModifiedBy>Nick Dulvy</cp:lastModifiedBy>
  <cp:revision>135</cp:revision>
  <cp:lastPrinted>2021-10-05T00:28:44Z</cp:lastPrinted>
  <dcterms:created xsi:type="dcterms:W3CDTF">2010-03-25T05:21:43Z</dcterms:created>
  <dcterms:modified xsi:type="dcterms:W3CDTF">2023-10-11T19:35:22Z</dcterms:modified>
</cp:coreProperties>
</file>