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98" r:id="rId4"/>
    <p:sldId id="305" r:id="rId5"/>
    <p:sldId id="281" r:id="rId6"/>
    <p:sldId id="265" r:id="rId7"/>
    <p:sldId id="303" r:id="rId8"/>
    <p:sldId id="264" r:id="rId9"/>
    <p:sldId id="263" r:id="rId10"/>
    <p:sldId id="268" r:id="rId11"/>
    <p:sldId id="259" r:id="rId12"/>
    <p:sldId id="274" r:id="rId13"/>
    <p:sldId id="267" r:id="rId14"/>
    <p:sldId id="30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49"/>
    <p:restoredTop sz="96327"/>
  </p:normalViewPr>
  <p:slideViewPr>
    <p:cSldViewPr snapToGrid="0" snapToObjects="1">
      <p:cViewPr>
        <p:scale>
          <a:sx n="105" d="100"/>
          <a:sy n="105" d="100"/>
        </p:scale>
        <p:origin x="14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54959-31C6-7045-9C02-5A011164AD17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FF5B2-0CA8-844E-A752-FFBA86A0F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4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Reading for courses and to generally keep up with the literature, vs. reading for your research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38501-22B7-ED40-A61E-CB45266581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7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375B-BC4E-4A43-BDAB-5B820B7FD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1B9B2-CC4C-EF4C-9756-580F7B66F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76A43-DA9F-804C-9160-C5173344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952BD-9F82-3846-A496-147373E2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0A5F-672B-BF4F-80DD-EFE26AD6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7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E06D-1B10-EE4E-ABE1-623319F9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33CB2-61D5-E44D-9D1E-684A5937F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4BA33-6EE9-CE4F-8D35-DED6AA62B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275F4-4532-184E-BC44-D722064A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91A4E-D064-3A4F-BBF0-CFE2E359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9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44151-EAB8-F248-8F3F-861F1EF52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74DBB-C8CF-4F43-894D-0BC25C62D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FA30C-9620-754F-B1C1-9288A0A1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FB14A-CBDB-2B46-9DDB-4DCA80A7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C285F-0764-FC44-916E-64FF1FEE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311F-09B5-3148-A43F-405DE393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46E3-FC1F-FF47-84F6-FE65F9377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5012A-5718-9341-B834-68035CE7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6C1BC-084E-D94B-BF7D-668A0E803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6A734-629A-6C4B-9033-85E5B749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9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07AD-62C7-284B-AB63-840EC1555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25183-66C0-DC4E-B78F-425E74BDD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0B1EB-A519-064B-805E-C589C219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2B9D9-70A6-3D4A-9102-9A07E693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942B3-3663-524C-AD9F-09046673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6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3EF0-B645-D14F-8B65-18762507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4729-3D1A-C84B-95B0-D04B8B393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DCDCB-15DE-584A-A7A9-D739A075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17F51-F9FE-B94B-9EDD-BF7F9809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8ADC8-9F96-5846-9D36-A12F28E6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91FF8-C221-7B49-B9A7-37D7ACF3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F03C7-03CA-2648-ACFA-C06A8E063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3E188-BACE-7545-90A2-D6DA9B767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1BA87-E2A1-E744-A7AF-7D4336ACD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A722D-A20D-9A4F-879B-0B4384202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9AE62-EF2E-4244-A851-AB4DD7F11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0F40F-979B-9D4C-B4BE-9981F4A65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0FA4E-27B7-A54A-BDF4-A403E722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2ABC6-31C7-634D-B3B9-D722767B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9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6E1CA-954F-6A46-BD59-59187873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6557B-4832-9B41-80EA-C9AFD30D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B2F13-824E-C044-9E93-10A58F14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F50ED-30AD-E144-9F33-43989591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2C18C-4A35-CE4C-8BB9-75A350DC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2233A-2573-6D44-A6FA-AF2D2C6B8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C1406-FB45-BD4C-A23E-CD1D446E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7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6266-1D4F-3A49-9034-44B493C33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6A2B6-3F26-314D-98EE-8EA03AB0B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23105-8F96-8649-A551-0655B0F41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10AF4-B538-A449-954F-93635ACC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32FAF-475A-414C-87CE-DF09EEA0F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EE381-8467-0545-BC33-EEB9A530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4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89B7-9C08-6E49-8A64-CE77200B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001C5-E2B7-364C-8EA8-8BC502801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B8FC4-D3B3-4A4F-8580-F74F33BDD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DD220-2464-D14A-AF0A-C1675AB9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BBFA1-F30E-AD47-9E95-ED9A9030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7FD31-B09A-764A-ABBF-F37510C5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AC1C93-C231-994A-8FA9-CCC8E55E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ADD1A-A806-F145-B4D7-9907038C7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55DE1-ABA7-D44D-B560-F17256322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A8EF-B786-3445-9CA3-1E2AE1386D1A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111AD-7984-134B-935D-80A9F849F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FEB3F-0DD7-8E4D-9C55-98CADE1C6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D73E2-21EB-3540-8F92-5E81E882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4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chem.arizona.edu/classes/bioc568/paper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843B-0A90-8641-BF75-F0BAC4523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Week 2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C282A3-F931-49D4-CD77-B454DFF02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1" y="1419972"/>
            <a:ext cx="11904311" cy="406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1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makes a summary effective?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CA" sz="4400" dirty="0">
                <a:latin typeface="+mj-lt"/>
                <a:ea typeface="+mj-ea"/>
                <a:cs typeface="+mj-cs"/>
              </a:rPr>
              <a:t>What would change for </a:t>
            </a:r>
          </a:p>
          <a:p>
            <a:pPr algn="ctr">
              <a:spcBef>
                <a:spcPct val="0"/>
              </a:spcBef>
              <a:defRPr/>
            </a:pPr>
            <a:r>
              <a:rPr lang="en-CA" sz="4400" dirty="0">
                <a:latin typeface="+mj-lt"/>
                <a:ea typeface="+mj-ea"/>
                <a:cs typeface="+mj-cs"/>
              </a:rPr>
              <a:t>a Scientific Audience?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role of the Discussion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Discussant is not world expert—just responsible for guiding discussion</a:t>
            </a:r>
          </a:p>
          <a:p>
            <a:r>
              <a:rPr lang="en-US" dirty="0"/>
              <a:t>Discussant circulates (via class email list) a list of 3-5 insightful questions along with the paper by </a:t>
            </a:r>
            <a:r>
              <a:rPr lang="en-US" u="sng" dirty="0">
                <a:highlight>
                  <a:srgbClr val="FFFF00"/>
                </a:highlight>
              </a:rPr>
              <a:t>end of Thursday (is that possible)</a:t>
            </a:r>
          </a:p>
          <a:p>
            <a:r>
              <a:rPr lang="en-US" dirty="0"/>
              <a:t>In class, give short summary (3–5 min AT MOST) of the classic and the pair of papers to orient class, followed by the list of questions;  try to engage your classmates rather than filling the time yourself</a:t>
            </a:r>
          </a:p>
          <a:p>
            <a:r>
              <a:rPr lang="en-US" dirty="0"/>
              <a:t>30 minutes per paper (so, 1–1.5 hrs discussion each week)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3–5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was the premise and core hypothesis?</a:t>
            </a:r>
          </a:p>
          <a:p>
            <a:r>
              <a:rPr lang="en-US" dirty="0"/>
              <a:t>What statistical inferential approach did the authors use?</a:t>
            </a:r>
          </a:p>
          <a:p>
            <a:r>
              <a:rPr lang="en-US" dirty="0"/>
              <a:t>We normally think about sexual selection and individual mating success, what was novel here?</a:t>
            </a:r>
          </a:p>
          <a:p>
            <a:r>
              <a:rPr lang="en-US" dirty="0"/>
              <a:t>How general is the finding?</a:t>
            </a:r>
          </a:p>
          <a:p>
            <a:r>
              <a:rPr lang="en-US" dirty="0"/>
              <a:t>What would the next obvious question / study be?</a:t>
            </a:r>
          </a:p>
        </p:txBody>
      </p:sp>
    </p:spTree>
    <p:extLst>
      <p:ext uri="{BB962C8B-B14F-4D97-AF65-F5344CB8AC3E}">
        <p14:creationId xmlns:p14="http://schemas.microsoft.com/office/powerpoint/2010/main" val="1839407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Mark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/>
              <a:t>TREE paper, 35%</a:t>
            </a:r>
          </a:p>
          <a:p>
            <a:pPr lvl="1"/>
            <a:r>
              <a:rPr lang="en-CA" dirty="0"/>
              <a:t>Your review of two TREE papers written by classmates:  10%</a:t>
            </a:r>
          </a:p>
          <a:p>
            <a:pPr lvl="1"/>
            <a:r>
              <a:rPr lang="en-CA" dirty="0"/>
              <a:t>Weekly write-ups</a:t>
            </a:r>
            <a:r>
              <a:rPr lang="en-CA"/>
              <a:t>, 6% </a:t>
            </a:r>
            <a:r>
              <a:rPr lang="en-CA" dirty="0"/>
              <a:t>each </a:t>
            </a:r>
            <a:r>
              <a:rPr lang="en-CA"/>
              <a:t>* 5 </a:t>
            </a:r>
            <a:r>
              <a:rPr lang="en-CA" dirty="0"/>
              <a:t>= 30%</a:t>
            </a:r>
          </a:p>
          <a:p>
            <a:pPr lvl="1"/>
            <a:r>
              <a:rPr lang="en-CA" dirty="0"/>
              <a:t>Discussion:</a:t>
            </a:r>
          </a:p>
          <a:p>
            <a:pPr lvl="2"/>
            <a:r>
              <a:rPr lang="en-CA" dirty="0"/>
              <a:t>Participant 10%</a:t>
            </a:r>
          </a:p>
          <a:p>
            <a:pPr lvl="2"/>
            <a:r>
              <a:rPr lang="en-CA" dirty="0"/>
              <a:t>Moderator 15%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CB5937-B932-8442-A220-77A5F326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Next week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4AEC48A-18E5-2151-D4BF-6FCB272DC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925" y="2633472"/>
            <a:ext cx="10471102" cy="358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8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it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doing the discussion and when</a:t>
            </a:r>
          </a:p>
          <a:p>
            <a:r>
              <a:rPr lang="en-US" dirty="0"/>
              <a:t>What time can people circulate Discussion papers ‘bisc-830@sfu.ca’</a:t>
            </a:r>
          </a:p>
          <a:p>
            <a:r>
              <a:rPr lang="en-US" dirty="0"/>
              <a:t>David’s lecture &amp; discussion of book chapter</a:t>
            </a:r>
          </a:p>
          <a:p>
            <a:r>
              <a:rPr lang="en-US" dirty="0"/>
              <a:t>Why and how to read</a:t>
            </a:r>
          </a:p>
          <a:p>
            <a:r>
              <a:rPr lang="en-US" dirty="0"/>
              <a:t>How to lead a discussion</a:t>
            </a:r>
          </a:p>
          <a:p>
            <a:r>
              <a:rPr lang="en-US" dirty="0"/>
              <a:t>Grade breakdown</a:t>
            </a:r>
          </a:p>
        </p:txBody>
      </p:sp>
    </p:spTree>
    <p:extLst>
      <p:ext uri="{BB962C8B-B14F-4D97-AF65-F5344CB8AC3E}">
        <p14:creationId xmlns:p14="http://schemas.microsoft.com/office/powerpoint/2010/main" val="2499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55A418-EA89-5C47-9C9A-D6791179571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24557322"/>
              </p:ext>
            </p:extLst>
          </p:nvPr>
        </p:nvGraphicFramePr>
        <p:xfrm>
          <a:off x="427512" y="0"/>
          <a:ext cx="10889672" cy="6869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684">
                  <a:extLst>
                    <a:ext uri="{9D8B030D-6E8A-4147-A177-3AD203B41FA5}">
                      <a16:colId xmlns:a16="http://schemas.microsoft.com/office/drawing/2014/main" val="968944910"/>
                    </a:ext>
                  </a:extLst>
                </a:gridCol>
                <a:gridCol w="3226569">
                  <a:extLst>
                    <a:ext uri="{9D8B030D-6E8A-4147-A177-3AD203B41FA5}">
                      <a16:colId xmlns:a16="http://schemas.microsoft.com/office/drawing/2014/main" val="3474728976"/>
                    </a:ext>
                  </a:extLst>
                </a:gridCol>
                <a:gridCol w="2722419">
                  <a:extLst>
                    <a:ext uri="{9D8B030D-6E8A-4147-A177-3AD203B41FA5}">
                      <a16:colId xmlns:a16="http://schemas.microsoft.com/office/drawing/2014/main" val="4178500648"/>
                    </a:ext>
                  </a:extLst>
                </a:gridCol>
              </a:tblGrid>
              <a:tr h="350382">
                <a:tc>
                  <a:txBody>
                    <a:bodyPr/>
                    <a:lstStyle/>
                    <a:p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of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120482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Spatial patterns of diversity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Structure of Economist 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Sept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67823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Biodiversity and Ecosystem function (ND)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Diversity patterns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Sept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930340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Interactions 1: niche, resources, competition &amp; coexistence  (DG)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BD-EF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Sept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360618"/>
                  </a:ext>
                </a:extLst>
              </a:tr>
              <a:tr h="8639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Interactions 2: predators, prey, stability, cycles, feedback &amp; coexistence </a:t>
                      </a:r>
                      <a:r>
                        <a:rPr lang="en-US" dirty="0"/>
                        <a:t>(DG)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Competition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4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00929"/>
                  </a:ext>
                </a:extLst>
              </a:tr>
              <a:tr h="863956">
                <a:tc>
                  <a:txBody>
                    <a:bodyPr/>
                    <a:lstStyle/>
                    <a:p>
                      <a:r>
                        <a:rPr lang="en-CA" dirty="0"/>
                        <a:t>Direct &amp; Indirect interactions, measuring them, trophic cascades  (ND)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Predation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426496"/>
                  </a:ext>
                </a:extLst>
              </a:tr>
              <a:tr h="350382">
                <a:tc>
                  <a:txBody>
                    <a:bodyPr/>
                    <a:lstStyle/>
                    <a:p>
                      <a:r>
                        <a:rPr lang="en-CA" dirty="0"/>
                        <a:t>Food webs/networks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Trophic cascades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298897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Succession and community assembly </a:t>
                      </a:r>
                      <a:endParaRPr lang="en-US" dirty="0"/>
                    </a:p>
                    <a:p>
                      <a:r>
                        <a:rPr lang="en-US" dirty="0"/>
                        <a:t>(DG)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Food webs/networks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346452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Neutrality (ND)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Succession and community assembly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Nov 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138589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Trait-based community ecology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Neutrality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Nov 8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429365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r>
                        <a:rPr lang="en-US" dirty="0"/>
                        <a:t>How to peer-review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Trait-based community ecology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Nov 15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54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8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3E78613-6DD4-611B-1BD6-DD8851BC79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872714"/>
              </p:ext>
            </p:extLst>
          </p:nvPr>
        </p:nvGraphicFramePr>
        <p:xfrm>
          <a:off x="427512" y="0"/>
          <a:ext cx="10889672" cy="683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684">
                  <a:extLst>
                    <a:ext uri="{9D8B030D-6E8A-4147-A177-3AD203B41FA5}">
                      <a16:colId xmlns:a16="http://schemas.microsoft.com/office/drawing/2014/main" val="968944910"/>
                    </a:ext>
                  </a:extLst>
                </a:gridCol>
                <a:gridCol w="3226569">
                  <a:extLst>
                    <a:ext uri="{9D8B030D-6E8A-4147-A177-3AD203B41FA5}">
                      <a16:colId xmlns:a16="http://schemas.microsoft.com/office/drawing/2014/main" val="3474728976"/>
                    </a:ext>
                  </a:extLst>
                </a:gridCol>
                <a:gridCol w="2722419">
                  <a:extLst>
                    <a:ext uri="{9D8B030D-6E8A-4147-A177-3AD203B41FA5}">
                      <a16:colId xmlns:a16="http://schemas.microsoft.com/office/drawing/2014/main" val="4178500648"/>
                    </a:ext>
                  </a:extLst>
                </a:gridCol>
              </a:tblGrid>
              <a:tr h="350382">
                <a:tc>
                  <a:txBody>
                    <a:bodyPr/>
                    <a:lstStyle/>
                    <a:p>
                      <a:r>
                        <a:rPr lang="en-US" dirty="0"/>
                        <a:t>Discussion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of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120482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Structure of Economist 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Sept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67823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Diversity patterns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Sept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930340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BD-EF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Sept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360618"/>
                  </a:ext>
                </a:extLst>
              </a:tr>
              <a:tr h="8639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Competition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4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00929"/>
                  </a:ext>
                </a:extLst>
              </a:tr>
              <a:tr h="863956">
                <a:tc>
                  <a:txBody>
                    <a:bodyPr/>
                    <a:lstStyle/>
                    <a:p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Predation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426496"/>
                  </a:ext>
                </a:extLst>
              </a:tr>
              <a:tr h="350382">
                <a:tc>
                  <a:txBody>
                    <a:bodyPr/>
                    <a:lstStyle/>
                    <a:p>
                      <a:r>
                        <a:rPr lang="en-US" dirty="0"/>
                        <a:t>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Trophic cascades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298897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Food webs/networks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Oct 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346452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Succession and community assembly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Nov 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138589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Neutrality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Nov 8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429365"/>
                  </a:ext>
                </a:extLst>
              </a:tr>
              <a:tr h="604769">
                <a:tc>
                  <a:txBody>
                    <a:bodyPr/>
                    <a:lstStyle/>
                    <a:p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Trait-based community ecology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Nov 15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54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46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C9F3-0794-F249-8265-42E78CA9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you read &amp; how do you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D525-219D-E248-86D3-D145DCC4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276609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CA" i="1" dirty="0"/>
              <a:t>General: the three big questions to keep in mind</a:t>
            </a:r>
            <a:endParaRPr lang="en-CA" dirty="0"/>
          </a:p>
          <a:p>
            <a:pPr lvl="1"/>
            <a:r>
              <a:rPr lang="en-CA" dirty="0"/>
              <a:t>What did the author(s) do?</a:t>
            </a:r>
          </a:p>
          <a:p>
            <a:pPr lvl="2"/>
            <a:r>
              <a:rPr lang="en-CA" dirty="0"/>
              <a:t>What are the hypotheses?</a:t>
            </a:r>
          </a:p>
          <a:p>
            <a:pPr lvl="2"/>
            <a:r>
              <a:rPr lang="en-CA" dirty="0"/>
              <a:t>Why should we care?</a:t>
            </a:r>
          </a:p>
          <a:p>
            <a:pPr lvl="1"/>
            <a:r>
              <a:rPr lang="en-CA" dirty="0"/>
              <a:t>Do you believe it?</a:t>
            </a:r>
          </a:p>
          <a:p>
            <a:pPr lvl="2"/>
            <a:r>
              <a:rPr lang="en-CA" dirty="0"/>
              <a:t>What assumptions are made?</a:t>
            </a:r>
          </a:p>
          <a:p>
            <a:pPr lvl="2"/>
            <a:r>
              <a:rPr lang="en-CA" dirty="0"/>
              <a:t>What is the experimental design, and is it appropriate?</a:t>
            </a:r>
          </a:p>
          <a:p>
            <a:pPr lvl="2"/>
            <a:r>
              <a:rPr lang="en-CA" dirty="0"/>
              <a:t>What do the data say?  Is the interpretation of the authors appropriate?</a:t>
            </a:r>
          </a:p>
          <a:p>
            <a:pPr lvl="1"/>
            <a:r>
              <a:rPr lang="en-CA" dirty="0"/>
              <a:t>What is the significance of the work?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30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Big Questions, </a:t>
            </a:r>
            <a:br>
              <a:rPr lang="en-US" dirty="0"/>
            </a:br>
            <a:r>
              <a:rPr lang="en-US" dirty="0"/>
              <a:t>from Little and Parker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a. What is the mode of research?</a:t>
            </a:r>
          </a:p>
          <a:p>
            <a:pPr marL="0" indent="0">
              <a:buNone/>
            </a:pPr>
            <a:r>
              <a:rPr lang="en-US" dirty="0"/>
              <a:t>b. What </a:t>
            </a:r>
            <a:r>
              <a:rPr lang="en-US" dirty="0">
                <a:hlinkClick r:id="rId2"/>
              </a:rPr>
              <a:t>questions</a:t>
            </a:r>
            <a:r>
              <a:rPr lang="en-US" dirty="0"/>
              <a:t> does the paper address?</a:t>
            </a:r>
          </a:p>
          <a:p>
            <a:pPr>
              <a:buNone/>
            </a:pPr>
            <a:r>
              <a:rPr lang="en-US" dirty="0"/>
              <a:t>c. What are the main </a:t>
            </a:r>
            <a:r>
              <a:rPr lang="en-US" dirty="0">
                <a:hlinkClick r:id="rId2"/>
              </a:rPr>
              <a:t>conclusions</a:t>
            </a:r>
            <a:r>
              <a:rPr lang="en-US" dirty="0"/>
              <a:t> of the paper?</a:t>
            </a:r>
          </a:p>
          <a:p>
            <a:pPr>
              <a:buNone/>
            </a:pPr>
            <a:r>
              <a:rPr lang="en-US" dirty="0"/>
              <a:t>d. What </a:t>
            </a:r>
            <a:r>
              <a:rPr lang="en-US" dirty="0">
                <a:hlinkClick r:id="rId2"/>
              </a:rPr>
              <a:t>evidence</a:t>
            </a:r>
            <a:r>
              <a:rPr lang="en-US" dirty="0"/>
              <a:t> supports those conclusions?</a:t>
            </a:r>
          </a:p>
          <a:p>
            <a:pPr>
              <a:buNone/>
            </a:pPr>
            <a:r>
              <a:rPr lang="en-US" dirty="0"/>
              <a:t>e. Do the data actually </a:t>
            </a:r>
            <a:r>
              <a:rPr lang="en-US" dirty="0">
                <a:hlinkClick r:id="rId2"/>
              </a:rPr>
              <a:t>support</a:t>
            </a:r>
            <a:r>
              <a:rPr lang="en-US" dirty="0"/>
              <a:t> the conclusions?</a:t>
            </a:r>
          </a:p>
          <a:p>
            <a:pPr>
              <a:buNone/>
            </a:pPr>
            <a:r>
              <a:rPr lang="en-US" dirty="0"/>
              <a:t>f. What is the </a:t>
            </a:r>
            <a:r>
              <a:rPr lang="en-US" dirty="0">
                <a:hlinkClick r:id="rId2"/>
              </a:rPr>
              <a:t>quality</a:t>
            </a:r>
            <a:r>
              <a:rPr lang="en-US" dirty="0"/>
              <a:t> of the evidence?</a:t>
            </a:r>
          </a:p>
          <a:p>
            <a:pPr>
              <a:buNone/>
            </a:pPr>
            <a:r>
              <a:rPr lang="en-US" dirty="0"/>
              <a:t>g. Why are the conclusions </a:t>
            </a:r>
            <a:r>
              <a:rPr lang="en-US" dirty="0">
                <a:hlinkClick r:id="rId2"/>
              </a:rPr>
              <a:t>important</a:t>
            </a:r>
            <a:r>
              <a:rPr lang="en-US" dirty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621167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http://www.biochem.arizona.edu/classes/bioc568/papers.htm</a:t>
            </a:r>
            <a:endParaRPr lang="en-US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Skim -- Read Title, Authors, Abstract and Discussion first (?), read figures and legends (determine relevance)</a:t>
            </a:r>
          </a:p>
          <a:p>
            <a:r>
              <a:rPr lang="en-US" dirty="0"/>
              <a:t>Reading sequence changes over career/experience</a:t>
            </a:r>
          </a:p>
          <a:p>
            <a:r>
              <a:rPr lang="en-US" dirty="0"/>
              <a:t>Vocabulary -- look up technical terms, flag new concepts (</a:t>
            </a:r>
            <a:r>
              <a:rPr lang="en-US" dirty="0" err="1"/>
              <a:t>ie</a:t>
            </a:r>
            <a:r>
              <a:rPr lang="en-US" dirty="0"/>
              <a:t> “risk reduction”, “model selection”) for further reading</a:t>
            </a:r>
          </a:p>
          <a:p>
            <a:r>
              <a:rPr lang="en-US" dirty="0"/>
              <a:t>Comprehension – the rest of the presentation</a:t>
            </a:r>
          </a:p>
          <a:p>
            <a:r>
              <a:rPr lang="en-US" dirty="0"/>
              <a:t>Reflection and analysis – can you describe the paper to someone else?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702</Words>
  <Application>Microsoft Macintosh PowerPoint</Application>
  <PresentationFormat>Widescreen</PresentationFormat>
  <Paragraphs>126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Week 2 plan</vt:lpstr>
      <vt:lpstr>Breaking it down</vt:lpstr>
      <vt:lpstr>PowerPoint Presentation</vt:lpstr>
      <vt:lpstr>PowerPoint Presentation</vt:lpstr>
      <vt:lpstr>Why do you read &amp; how do you read</vt:lpstr>
      <vt:lpstr>How to read</vt:lpstr>
      <vt:lpstr>PowerPoint Presentation</vt:lpstr>
      <vt:lpstr>The Big Questions,  from Little and Parker </vt:lpstr>
      <vt:lpstr>Reading process</vt:lpstr>
      <vt:lpstr>What makes a summary effective?</vt:lpstr>
      <vt:lpstr>The role of the Discussion Leader</vt:lpstr>
      <vt:lpstr>3–5 questions</vt:lpstr>
      <vt:lpstr>Mark Breakdown</vt:lpstr>
      <vt:lpstr>Next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Dulvy</dc:creator>
  <cp:lastModifiedBy>Nick Dulvy</cp:lastModifiedBy>
  <cp:revision>4</cp:revision>
  <dcterms:created xsi:type="dcterms:W3CDTF">2021-09-15T17:11:29Z</dcterms:created>
  <dcterms:modified xsi:type="dcterms:W3CDTF">2023-09-13T17:19:01Z</dcterms:modified>
</cp:coreProperties>
</file>